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5.xml" ContentType="application/vnd.openxmlformats-officedocument.presentationml.tags+xml"/>
  <Override PartName="/ppt/notesSlides/notesSlide12.xml" ContentType="application/vnd.openxmlformats-officedocument.presentationml.notesSlide+xml"/>
  <Override PartName="/ppt/tags/tag6.xml" ContentType="application/vnd.openxmlformats-officedocument.presentationml.tags+xml"/>
  <Override PartName="/ppt/notesSlides/notesSlide13.xml" ContentType="application/vnd.openxmlformats-officedocument.presentationml.notesSlide+xml"/>
  <Override PartName="/ppt/tags/tag7.xml" ContentType="application/vnd.openxmlformats-officedocument.presentationml.tags+xml"/>
  <Override PartName="/ppt/notesSlides/notesSlide14.xml" ContentType="application/vnd.openxmlformats-officedocument.presentationml.notesSlide+xml"/>
  <Override PartName="/ppt/tags/tag8.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9.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3"/>
  </p:notesMasterIdLst>
  <p:handoutMasterIdLst>
    <p:handoutMasterId r:id="rId24"/>
  </p:handoutMasterIdLst>
  <p:sldIdLst>
    <p:sldId id="256" r:id="rId2"/>
    <p:sldId id="337" r:id="rId3"/>
    <p:sldId id="335" r:id="rId4"/>
    <p:sldId id="304" r:id="rId5"/>
    <p:sldId id="294" r:id="rId6"/>
    <p:sldId id="344" r:id="rId7"/>
    <p:sldId id="312" r:id="rId8"/>
    <p:sldId id="301" r:id="rId9"/>
    <p:sldId id="330" r:id="rId10"/>
    <p:sldId id="354" r:id="rId11"/>
    <p:sldId id="350" r:id="rId12"/>
    <p:sldId id="352" r:id="rId13"/>
    <p:sldId id="346" r:id="rId14"/>
    <p:sldId id="340" r:id="rId15"/>
    <p:sldId id="341" r:id="rId16"/>
    <p:sldId id="331" r:id="rId17"/>
    <p:sldId id="338" r:id="rId18"/>
    <p:sldId id="339" r:id="rId19"/>
    <p:sldId id="262" r:id="rId20"/>
    <p:sldId id="355" r:id="rId21"/>
    <p:sldId id="303" r:id="rId2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4E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10" autoAdjust="0"/>
    <p:restoredTop sz="87414" autoAdjust="0"/>
  </p:normalViewPr>
  <p:slideViewPr>
    <p:cSldViewPr>
      <p:cViewPr varScale="1">
        <p:scale>
          <a:sx n="100" d="100"/>
          <a:sy n="100" d="100"/>
        </p:scale>
        <p:origin x="172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pitchFamily="1" charset="-128"/>
              </a:defRPr>
            </a:lvl1pPr>
          </a:lstStyle>
          <a:p>
            <a:pPr>
              <a:defRPr/>
            </a:pPr>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charset="0"/>
                <a:ea typeface="ＭＳ Ｐゴシック" pitchFamily="1" charset="-128"/>
              </a:defRPr>
            </a:lvl1pPr>
          </a:lstStyle>
          <a:p>
            <a:pPr>
              <a:defRPr/>
            </a:pPr>
            <a:fld id="{A8787F68-2D96-450B-B42D-113C5D5F328C}" type="datetimeFigureOut">
              <a:rPr lang="en-GB"/>
              <a:pPr>
                <a:defRPr/>
              </a:pPr>
              <a:t>08/06/2015</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pitchFamily="1" charset="-128"/>
              </a:defRPr>
            </a:lvl1pPr>
          </a:lstStyle>
          <a:p>
            <a:pPr>
              <a:defRPr/>
            </a:pPr>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Arial" charset="0"/>
                <a:ea typeface="ＭＳ Ｐゴシック" pitchFamily="1" charset="-128"/>
              </a:defRPr>
            </a:lvl1pPr>
          </a:lstStyle>
          <a:p>
            <a:pPr>
              <a:defRPr/>
            </a:pPr>
            <a:fld id="{30DE757A-D7AD-423B-9B1A-4EA1BE7875A7}" type="slidenum">
              <a:rPr lang="en-GB"/>
              <a:pPr>
                <a:defRPr/>
              </a:pPr>
              <a:t>‹#›</a:t>
            </a:fld>
            <a:endParaRPr lang="en-GB"/>
          </a:p>
        </p:txBody>
      </p:sp>
    </p:spTree>
    <p:extLst>
      <p:ext uri="{BB962C8B-B14F-4D97-AF65-F5344CB8AC3E}">
        <p14:creationId xmlns:p14="http://schemas.microsoft.com/office/powerpoint/2010/main" val="3708336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pitchFamily="1" charset="-128"/>
              </a:defRPr>
            </a:lvl1pPr>
          </a:lstStyle>
          <a:p>
            <a:pPr>
              <a:defRPr/>
            </a:pPr>
            <a:endParaRPr lang="en-US"/>
          </a:p>
        </p:txBody>
      </p:sp>
      <p:sp>
        <p:nvSpPr>
          <p:cNvPr id="921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1" charset="-128"/>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2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pitchFamily="1" charset="-128"/>
              </a:defRPr>
            </a:lvl1pPr>
          </a:lstStyle>
          <a:p>
            <a:pPr>
              <a:defRPr/>
            </a:pPr>
            <a:endParaRPr lang="en-US"/>
          </a:p>
        </p:txBody>
      </p:sp>
      <p:sp>
        <p:nvSpPr>
          <p:cNvPr id="922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Arial" charset="0"/>
                <a:ea typeface="ＭＳ Ｐゴシック" pitchFamily="1" charset="-128"/>
              </a:defRPr>
            </a:lvl1pPr>
          </a:lstStyle>
          <a:p>
            <a:pPr>
              <a:defRPr/>
            </a:pPr>
            <a:fld id="{8E186F60-99F3-4F39-8C8B-49F2BF9F317D}" type="slidenum">
              <a:rPr lang="en-US"/>
              <a:pPr>
                <a:defRPr/>
              </a:pPr>
              <a:t>‹#›</a:t>
            </a:fld>
            <a:endParaRPr lang="en-US"/>
          </a:p>
        </p:txBody>
      </p:sp>
    </p:spTree>
    <p:extLst>
      <p:ext uri="{BB962C8B-B14F-4D97-AF65-F5344CB8AC3E}">
        <p14:creationId xmlns:p14="http://schemas.microsoft.com/office/powerpoint/2010/main" val="18261462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9651054C-E21A-47A7-A60E-E8F039F28B0E}" type="slidenum">
              <a:rPr lang="en-US" sz="1200" smtClean="0"/>
              <a:pPr/>
              <a:t>1</a:t>
            </a:fld>
            <a:endParaRPr lang="en-US" sz="120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ea typeface="ＭＳ Ｐゴシック" pitchFamily="34" charset="-128"/>
            </a:endParaRPr>
          </a:p>
        </p:txBody>
      </p:sp>
    </p:spTree>
    <p:extLst>
      <p:ext uri="{BB962C8B-B14F-4D97-AF65-F5344CB8AC3E}">
        <p14:creationId xmlns:p14="http://schemas.microsoft.com/office/powerpoint/2010/main" val="2452224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E186F60-99F3-4F39-8C8B-49F2BF9F317D}" type="slidenum">
              <a:rPr lang="en-US" smtClean="0"/>
              <a:pPr>
                <a:defRPr/>
              </a:pPr>
              <a:t>12</a:t>
            </a:fld>
            <a:endParaRPr lang="en-US"/>
          </a:p>
        </p:txBody>
      </p:sp>
    </p:spTree>
    <p:extLst>
      <p:ext uri="{BB962C8B-B14F-4D97-AF65-F5344CB8AC3E}">
        <p14:creationId xmlns:p14="http://schemas.microsoft.com/office/powerpoint/2010/main" val="7983111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E186F60-99F3-4F39-8C8B-49F2BF9F317D}" type="slidenum">
              <a:rPr lang="en-US" smtClean="0"/>
              <a:pPr>
                <a:defRPr/>
              </a:pPr>
              <a:t>14</a:t>
            </a:fld>
            <a:endParaRPr lang="en-US"/>
          </a:p>
        </p:txBody>
      </p:sp>
    </p:spTree>
    <p:extLst>
      <p:ext uri="{BB962C8B-B14F-4D97-AF65-F5344CB8AC3E}">
        <p14:creationId xmlns:p14="http://schemas.microsoft.com/office/powerpoint/2010/main" val="2688105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ea typeface="ＭＳ Ｐゴシック" pitchFamily="34" charset="-128"/>
              </a:rPr>
              <a:t>Open Government Licence bases on CC BY – site some of the e.g of content that is under CC BY esque licence so no fear  HMRC, Business Link regulatory ACAS – employment law guides etc under OGL </a:t>
            </a:r>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2CF528C6-B1FC-4E67-B2BF-041806E449CA}" type="slidenum">
              <a:rPr lang="en-US" sz="1200" smtClean="0"/>
              <a:pPr/>
              <a:t>16</a:t>
            </a:fld>
            <a:endParaRPr lang="en-US" sz="1200" smtClean="0"/>
          </a:p>
        </p:txBody>
      </p:sp>
    </p:spTree>
    <p:extLst>
      <p:ext uri="{BB962C8B-B14F-4D97-AF65-F5344CB8AC3E}">
        <p14:creationId xmlns:p14="http://schemas.microsoft.com/office/powerpoint/2010/main" val="21888840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ea typeface="ＭＳ Ｐゴシック" pitchFamily="34" charset="-128"/>
            </a:endParaRPr>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3A65AB92-38E5-42CD-9F42-9405F0603406}" type="slidenum">
              <a:rPr lang="en-US" sz="1200" smtClean="0"/>
              <a:pPr/>
              <a:t>17</a:t>
            </a:fld>
            <a:endParaRPr lang="en-US" sz="1200" smtClean="0"/>
          </a:p>
        </p:txBody>
      </p:sp>
    </p:spTree>
    <p:extLst>
      <p:ext uri="{BB962C8B-B14F-4D97-AF65-F5344CB8AC3E}">
        <p14:creationId xmlns:p14="http://schemas.microsoft.com/office/powerpoint/2010/main" val="5589790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ea typeface="ＭＳ Ｐゴシック" pitchFamily="34" charset="-128"/>
            </a:endParaRP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E75B1B15-BE68-49DA-815C-023CF3E2E5D2}" type="slidenum">
              <a:rPr lang="en-US" sz="1200" smtClean="0"/>
              <a:pPr/>
              <a:t>18</a:t>
            </a:fld>
            <a:endParaRPr lang="en-US" sz="1200" smtClean="0"/>
          </a:p>
        </p:txBody>
      </p:sp>
    </p:spTree>
    <p:extLst>
      <p:ext uri="{BB962C8B-B14F-4D97-AF65-F5344CB8AC3E}">
        <p14:creationId xmlns:p14="http://schemas.microsoft.com/office/powerpoint/2010/main" val="29602045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5EFCFCEC-B23E-409E-901E-4CD328E43225}" type="slidenum">
              <a:rPr lang="en-US" sz="1200" smtClean="0"/>
              <a:pPr/>
              <a:t>19</a:t>
            </a:fld>
            <a:endParaRPr lang="en-US" sz="120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ea typeface="ＭＳ Ｐゴシック" pitchFamily="34" charset="-128"/>
            </a:endParaRPr>
          </a:p>
        </p:txBody>
      </p:sp>
    </p:spTree>
    <p:extLst>
      <p:ext uri="{BB962C8B-B14F-4D97-AF65-F5344CB8AC3E}">
        <p14:creationId xmlns:p14="http://schemas.microsoft.com/office/powerpoint/2010/main" val="30994516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E186F60-99F3-4F39-8C8B-49F2BF9F317D}" type="slidenum">
              <a:rPr lang="en-US" smtClean="0"/>
              <a:pPr>
                <a:defRPr/>
              </a:pPr>
              <a:t>20</a:t>
            </a:fld>
            <a:endParaRPr lang="en-US"/>
          </a:p>
        </p:txBody>
      </p:sp>
    </p:spTree>
    <p:extLst>
      <p:ext uri="{BB962C8B-B14F-4D97-AF65-F5344CB8AC3E}">
        <p14:creationId xmlns:p14="http://schemas.microsoft.com/office/powerpoint/2010/main" val="4716866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ea typeface="ＭＳ Ｐゴシック" pitchFamily="34" charset="-128"/>
            </a:endParaRP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C147BA0A-6548-48BE-98FD-3557B7F6FCB2}" type="slidenum">
              <a:rPr lang="en-US" sz="1200" smtClean="0"/>
              <a:pPr/>
              <a:t>21</a:t>
            </a:fld>
            <a:endParaRPr lang="en-US" sz="1200" smtClean="0"/>
          </a:p>
        </p:txBody>
      </p:sp>
    </p:spTree>
    <p:extLst>
      <p:ext uri="{BB962C8B-B14F-4D97-AF65-F5344CB8AC3E}">
        <p14:creationId xmlns:p14="http://schemas.microsoft.com/office/powerpoint/2010/main" val="4205603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200" kern="1200" dirty="0" smtClean="0">
                <a:solidFill>
                  <a:schemeClr val="tx1"/>
                </a:solidFill>
                <a:effectLst/>
                <a:latin typeface="Arial" charset="0"/>
                <a:ea typeface="ＭＳ Ｐゴシック" pitchFamily="1" charset="-128"/>
                <a:cs typeface="+mn-cs"/>
              </a:rPr>
              <a:t>give a brief definition of creative commons licences, and illustrate the different types</a:t>
            </a:r>
          </a:p>
          <a:p>
            <a:r>
              <a:rPr lang="en-GB" sz="1200" kern="1200" dirty="0" smtClean="0">
                <a:solidFill>
                  <a:schemeClr val="tx1"/>
                </a:solidFill>
                <a:effectLst/>
                <a:latin typeface="Arial" charset="0"/>
                <a:ea typeface="ＭＳ Ｐゴシック" pitchFamily="1" charset="-128"/>
                <a:cs typeface="+mn-cs"/>
              </a:rPr>
              <a:t>provide examples of their use in education</a:t>
            </a:r>
          </a:p>
          <a:p>
            <a:r>
              <a:rPr lang="en-GB" sz="1200" kern="1200" dirty="0" smtClean="0">
                <a:solidFill>
                  <a:schemeClr val="tx1"/>
                </a:solidFill>
                <a:effectLst/>
                <a:latin typeface="Arial" charset="0"/>
                <a:ea typeface="ＭＳ Ｐゴシック" pitchFamily="1" charset="-128"/>
                <a:cs typeface="+mn-cs"/>
              </a:rPr>
              <a:t>identify advantages and points to consider in deciding whether to use them</a:t>
            </a:r>
          </a:p>
          <a:p>
            <a:r>
              <a:rPr lang="en-GB" sz="1200" kern="1200" dirty="0" smtClean="0">
                <a:solidFill>
                  <a:schemeClr val="tx1"/>
                </a:solidFill>
                <a:effectLst/>
                <a:latin typeface="Arial" charset="0"/>
                <a:ea typeface="ＭＳ Ｐゴシック" pitchFamily="1" charset="-128"/>
                <a:cs typeface="+mn-cs"/>
              </a:rPr>
              <a:t>identify at least one example of where you would use creative commons licences, in the context of your  own professional role, or identify why it is not suitable in your particular case</a:t>
            </a:r>
          </a:p>
          <a:p>
            <a:endParaRPr lang="en-GB" dirty="0" smtClean="0">
              <a:ea typeface="ＭＳ Ｐゴシック" pitchFamily="34" charset="-128"/>
            </a:endParaRPr>
          </a:p>
        </p:txBody>
      </p:sp>
      <p:sp>
        <p:nvSpPr>
          <p:cNvPr id="18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E0CB4F0E-FC1D-4141-9E0E-B4B81FDD1C54}" type="slidenum">
              <a:rPr lang="en-US" sz="1200" smtClean="0"/>
              <a:pPr/>
              <a:t>2</a:t>
            </a:fld>
            <a:endParaRPr lang="en-US" sz="1200" smtClean="0"/>
          </a:p>
        </p:txBody>
      </p:sp>
    </p:spTree>
    <p:extLst>
      <p:ext uri="{BB962C8B-B14F-4D97-AF65-F5344CB8AC3E}">
        <p14:creationId xmlns:p14="http://schemas.microsoft.com/office/powerpoint/2010/main" val="953716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ea typeface="ＭＳ Ｐゴシック" pitchFamily="34" charset="-128"/>
            </a:endParaRPr>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538E89CA-85DF-4D91-96E6-B5ACB2B022FD}" type="slidenum">
              <a:rPr lang="en-US" sz="1200" smtClean="0"/>
              <a:pPr/>
              <a:t>3</a:t>
            </a:fld>
            <a:endParaRPr lang="en-US" sz="1200" smtClean="0"/>
          </a:p>
        </p:txBody>
      </p:sp>
    </p:spTree>
    <p:extLst>
      <p:ext uri="{BB962C8B-B14F-4D97-AF65-F5344CB8AC3E}">
        <p14:creationId xmlns:p14="http://schemas.microsoft.com/office/powerpoint/2010/main" val="93988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34" charset="-128"/>
            </a:endParaRPr>
          </a:p>
        </p:txBody>
      </p:sp>
    </p:spTree>
    <p:extLst>
      <p:ext uri="{BB962C8B-B14F-4D97-AF65-F5344CB8AC3E}">
        <p14:creationId xmlns:p14="http://schemas.microsoft.com/office/powerpoint/2010/main" val="2324654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34" charset="-128"/>
            </a:endParaRPr>
          </a:p>
        </p:txBody>
      </p:sp>
    </p:spTree>
    <p:extLst>
      <p:ext uri="{BB962C8B-B14F-4D97-AF65-F5344CB8AC3E}">
        <p14:creationId xmlns:p14="http://schemas.microsoft.com/office/powerpoint/2010/main" val="2205962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smtClean="0">
                <a:latin typeface="Arial" panose="020B0604020202020204" pitchFamily="34" charset="0"/>
              </a:rPr>
              <a:t>CC0 – waiver by the copyright owner </a:t>
            </a:r>
          </a:p>
          <a:p>
            <a:r>
              <a:rPr lang="en-GB" altLang="en-US" dirty="0" smtClean="0">
                <a:latin typeface="Arial" panose="020B0604020202020204" pitchFamily="34" charset="0"/>
              </a:rPr>
              <a:t>PD marking content that is in the PD so that is can be discoverable – marking by anyone of content that is in the PD – “allows anyone to mark and tag a work that is free of known copyright restrictions worldwide,  all in a way that clearly communicates that status to the public and allows it to be easily discoverable. should only be used to label a work that is already free of known copyright restrictions around the world,” PDM has a metadata-supported deed and is machine readable, allowing works properly tagged to be readily discovered over the Internet. Marking &amp; labelling function only. </a:t>
            </a: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01667199-8578-41C1-A3D3-65AEE51C9CF4}" type="slidenum">
              <a:rPr lang="en-US" altLang="en-US" sz="1200"/>
              <a:pPr/>
              <a:t>6</a:t>
            </a:fld>
            <a:endParaRPr lang="en-US" altLang="en-US" sz="1200"/>
          </a:p>
        </p:txBody>
      </p:sp>
    </p:spTree>
    <p:extLst>
      <p:ext uri="{BB962C8B-B14F-4D97-AF65-F5344CB8AC3E}">
        <p14:creationId xmlns:p14="http://schemas.microsoft.com/office/powerpoint/2010/main" val="454656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34" charset="-128"/>
            </a:endParaRPr>
          </a:p>
        </p:txBody>
      </p:sp>
    </p:spTree>
    <p:extLst>
      <p:ext uri="{BB962C8B-B14F-4D97-AF65-F5344CB8AC3E}">
        <p14:creationId xmlns:p14="http://schemas.microsoft.com/office/powerpoint/2010/main" val="1434960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ea typeface="ＭＳ Ｐゴシック" pitchFamily="34" charset="-128"/>
              </a:rPr>
              <a:t>Norms &amp; customs apply on top re citation </a:t>
            </a:r>
          </a:p>
          <a:p>
            <a:r>
              <a:rPr lang="en-GB" smtClean="0">
                <a:ea typeface="ＭＳ Ｐゴシック" pitchFamily="34" charset="-128"/>
              </a:rPr>
              <a:t>Failure to attribute is infringement </a:t>
            </a: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E18B1B5C-FBBA-4B18-B045-958A6B7C7001}" type="slidenum">
              <a:rPr lang="en-US" sz="1200" smtClean="0"/>
              <a:pPr/>
              <a:t>9</a:t>
            </a:fld>
            <a:endParaRPr lang="en-US" sz="1200" smtClean="0"/>
          </a:p>
        </p:txBody>
      </p:sp>
    </p:spTree>
    <p:extLst>
      <p:ext uri="{BB962C8B-B14F-4D97-AF65-F5344CB8AC3E}">
        <p14:creationId xmlns:p14="http://schemas.microsoft.com/office/powerpoint/2010/main" val="1638532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E186F60-99F3-4F39-8C8B-49F2BF9F317D}" type="slidenum">
              <a:rPr lang="en-US" smtClean="0"/>
              <a:pPr>
                <a:defRPr/>
              </a:pPr>
              <a:t>10</a:t>
            </a:fld>
            <a:endParaRPr lang="en-US"/>
          </a:p>
        </p:txBody>
      </p:sp>
    </p:spTree>
    <p:extLst>
      <p:ext uri="{BB962C8B-B14F-4D97-AF65-F5344CB8AC3E}">
        <p14:creationId xmlns:p14="http://schemas.microsoft.com/office/powerpoint/2010/main" val="2887246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F07CC3C-6F12-4D79-9D62-11305457EE0C}" type="slidenum">
              <a:rPr lang="en-US"/>
              <a:pPr>
                <a:defRPr/>
              </a:pPr>
              <a:t>‹#›</a:t>
            </a:fld>
            <a:endParaRPr lang="en-US"/>
          </a:p>
        </p:txBody>
      </p:sp>
    </p:spTree>
    <p:extLst>
      <p:ext uri="{BB962C8B-B14F-4D97-AF65-F5344CB8AC3E}">
        <p14:creationId xmlns:p14="http://schemas.microsoft.com/office/powerpoint/2010/main" val="1389312025"/>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D3C5A16-AE48-4362-83BA-63C7AB9C306C}" type="slidenum">
              <a:rPr lang="en-US"/>
              <a:pPr>
                <a:defRPr/>
              </a:pPr>
              <a:t>‹#›</a:t>
            </a:fld>
            <a:endParaRPr lang="en-US"/>
          </a:p>
        </p:txBody>
      </p:sp>
    </p:spTree>
    <p:extLst>
      <p:ext uri="{BB962C8B-B14F-4D97-AF65-F5344CB8AC3E}">
        <p14:creationId xmlns:p14="http://schemas.microsoft.com/office/powerpoint/2010/main" val="395637459"/>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9CF4DD-9FE2-42D0-8F6E-713C1E72ABE6}" type="slidenum">
              <a:rPr lang="en-US"/>
              <a:pPr>
                <a:defRPr/>
              </a:pPr>
              <a:t>‹#›</a:t>
            </a:fld>
            <a:endParaRPr lang="en-US"/>
          </a:p>
        </p:txBody>
      </p:sp>
    </p:spTree>
    <p:extLst>
      <p:ext uri="{BB962C8B-B14F-4D97-AF65-F5344CB8AC3E}">
        <p14:creationId xmlns:p14="http://schemas.microsoft.com/office/powerpoint/2010/main" val="178466526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1520" y="609600"/>
            <a:ext cx="8640960" cy="1143000"/>
          </a:xfrm>
        </p:spPr>
        <p:txBody>
          <a:bodyPr/>
          <a:lstStyle/>
          <a:p>
            <a:r>
              <a:rPr lang="en-US" smtClean="0"/>
              <a:t>Click to edit Master title style</a:t>
            </a:r>
            <a:endParaRPr lang="en-GB"/>
          </a:p>
        </p:txBody>
      </p:sp>
      <p:sp>
        <p:nvSpPr>
          <p:cNvPr id="3" name="Content Placeholder 2"/>
          <p:cNvSpPr>
            <a:spLocks noGrp="1"/>
          </p:cNvSpPr>
          <p:nvPr>
            <p:ph idx="1"/>
          </p:nvPr>
        </p:nvSpPr>
        <p:spPr>
          <a:xfrm>
            <a:off x="251520" y="1981200"/>
            <a:ext cx="864096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32FC395-9C3A-438A-B588-9B1CE37E25C0}" type="slidenum">
              <a:rPr lang="en-US"/>
              <a:pPr>
                <a:defRPr/>
              </a:pPr>
              <a:t>‹#›</a:t>
            </a:fld>
            <a:endParaRPr lang="en-US"/>
          </a:p>
        </p:txBody>
      </p:sp>
    </p:spTree>
    <p:extLst>
      <p:ext uri="{BB962C8B-B14F-4D97-AF65-F5344CB8AC3E}">
        <p14:creationId xmlns:p14="http://schemas.microsoft.com/office/powerpoint/2010/main" val="897778048"/>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9CD249-8190-45A2-A4F5-155BCEF35C4E}" type="slidenum">
              <a:rPr lang="en-US"/>
              <a:pPr>
                <a:defRPr/>
              </a:pPr>
              <a:t>‹#›</a:t>
            </a:fld>
            <a:endParaRPr lang="en-US"/>
          </a:p>
        </p:txBody>
      </p:sp>
    </p:spTree>
    <p:extLst>
      <p:ext uri="{BB962C8B-B14F-4D97-AF65-F5344CB8AC3E}">
        <p14:creationId xmlns:p14="http://schemas.microsoft.com/office/powerpoint/2010/main" val="1305286218"/>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8136EEF-10B7-4602-89CD-13BFF0598644}" type="slidenum">
              <a:rPr lang="en-US"/>
              <a:pPr>
                <a:defRPr/>
              </a:pPr>
              <a:t>‹#›</a:t>
            </a:fld>
            <a:endParaRPr lang="en-US"/>
          </a:p>
        </p:txBody>
      </p:sp>
    </p:spTree>
    <p:extLst>
      <p:ext uri="{BB962C8B-B14F-4D97-AF65-F5344CB8AC3E}">
        <p14:creationId xmlns:p14="http://schemas.microsoft.com/office/powerpoint/2010/main" val="1581712556"/>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2EF5270-CE9A-49AA-ACC4-DFDBF1E287CD}" type="slidenum">
              <a:rPr lang="en-US"/>
              <a:pPr>
                <a:defRPr/>
              </a:pPr>
              <a:t>‹#›</a:t>
            </a:fld>
            <a:endParaRPr lang="en-US"/>
          </a:p>
        </p:txBody>
      </p:sp>
    </p:spTree>
    <p:extLst>
      <p:ext uri="{BB962C8B-B14F-4D97-AF65-F5344CB8AC3E}">
        <p14:creationId xmlns:p14="http://schemas.microsoft.com/office/powerpoint/2010/main" val="3641551742"/>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6B4455A-E0DD-4CE6-986A-D57DA9996006}" type="slidenum">
              <a:rPr lang="en-US"/>
              <a:pPr>
                <a:defRPr/>
              </a:pPr>
              <a:t>‹#›</a:t>
            </a:fld>
            <a:endParaRPr lang="en-US"/>
          </a:p>
        </p:txBody>
      </p:sp>
    </p:spTree>
    <p:extLst>
      <p:ext uri="{BB962C8B-B14F-4D97-AF65-F5344CB8AC3E}">
        <p14:creationId xmlns:p14="http://schemas.microsoft.com/office/powerpoint/2010/main" val="261613256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88DED86-F3EB-4EA9-8CA6-D7DF8BEF9623}" type="slidenum">
              <a:rPr lang="en-US"/>
              <a:pPr>
                <a:defRPr/>
              </a:pPr>
              <a:t>‹#›</a:t>
            </a:fld>
            <a:endParaRPr lang="en-US"/>
          </a:p>
        </p:txBody>
      </p:sp>
    </p:spTree>
    <p:extLst>
      <p:ext uri="{BB962C8B-B14F-4D97-AF65-F5344CB8AC3E}">
        <p14:creationId xmlns:p14="http://schemas.microsoft.com/office/powerpoint/2010/main" val="3382688723"/>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47BCE9C-BC23-44FE-8528-3D35EA08F52A}" type="slidenum">
              <a:rPr lang="en-US"/>
              <a:pPr>
                <a:defRPr/>
              </a:pPr>
              <a:t>‹#›</a:t>
            </a:fld>
            <a:endParaRPr lang="en-US"/>
          </a:p>
        </p:txBody>
      </p:sp>
    </p:spTree>
    <p:extLst>
      <p:ext uri="{BB962C8B-B14F-4D97-AF65-F5344CB8AC3E}">
        <p14:creationId xmlns:p14="http://schemas.microsoft.com/office/powerpoint/2010/main" val="2555247228"/>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6BBEDAB-96E9-4EC4-86DB-949FA937857D}" type="slidenum">
              <a:rPr lang="en-US"/>
              <a:pPr>
                <a:defRPr/>
              </a:pPr>
              <a:t>‹#›</a:t>
            </a:fld>
            <a:endParaRPr lang="en-US"/>
          </a:p>
        </p:txBody>
      </p:sp>
    </p:spTree>
    <p:extLst>
      <p:ext uri="{BB962C8B-B14F-4D97-AF65-F5344CB8AC3E}">
        <p14:creationId xmlns:p14="http://schemas.microsoft.com/office/powerpoint/2010/main" val="2720803425"/>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1"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1"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Arial" charset="0"/>
                <a:ea typeface="ＭＳ Ｐゴシック" pitchFamily="1" charset="-128"/>
              </a:defRPr>
            </a:lvl1pPr>
          </a:lstStyle>
          <a:p>
            <a:pPr>
              <a:defRPr/>
            </a:pPr>
            <a:fld id="{1F095EDE-05FD-43CD-B95D-0C29273A6CD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xStyles>
    <p:titleStyle>
      <a:lvl1pPr algn="ctr" rtl="0" eaLnBrk="0" fontAlgn="base" hangingPunct="0">
        <a:spcBef>
          <a:spcPct val="0"/>
        </a:spcBef>
        <a:spcAft>
          <a:spcPct val="0"/>
        </a:spcAft>
        <a:defRPr sz="4400">
          <a:solidFill>
            <a:schemeClr val="tx2"/>
          </a:solidFill>
          <a:latin typeface="Segoe UI" pitchFamily="34" charset="0"/>
          <a:ea typeface="Segoe UI" pitchFamily="34" charset="0"/>
          <a:cs typeface="Segoe UI" pitchFamily="34" charset="0"/>
        </a:defRPr>
      </a:lvl1pPr>
      <a:lvl2pPr algn="ctr" rtl="0" eaLnBrk="0" fontAlgn="base" hangingPunct="0">
        <a:spcBef>
          <a:spcPct val="0"/>
        </a:spcBef>
        <a:spcAft>
          <a:spcPct val="0"/>
        </a:spcAft>
        <a:defRPr sz="4400">
          <a:solidFill>
            <a:schemeClr val="tx2"/>
          </a:solidFill>
          <a:latin typeface="Segoe UI" pitchFamily="34" charset="0"/>
          <a:ea typeface="ＭＳ Ｐゴシック" pitchFamily="1" charset="-128"/>
          <a:cs typeface="Segoe UI" pitchFamily="34" charset="0"/>
        </a:defRPr>
      </a:lvl2pPr>
      <a:lvl3pPr algn="ctr" rtl="0" eaLnBrk="0" fontAlgn="base" hangingPunct="0">
        <a:spcBef>
          <a:spcPct val="0"/>
        </a:spcBef>
        <a:spcAft>
          <a:spcPct val="0"/>
        </a:spcAft>
        <a:defRPr sz="4400">
          <a:solidFill>
            <a:schemeClr val="tx2"/>
          </a:solidFill>
          <a:latin typeface="Segoe UI" pitchFamily="34" charset="0"/>
          <a:ea typeface="ＭＳ Ｐゴシック" pitchFamily="1" charset="-128"/>
          <a:cs typeface="Segoe UI" pitchFamily="34" charset="0"/>
        </a:defRPr>
      </a:lvl3pPr>
      <a:lvl4pPr algn="ctr" rtl="0" eaLnBrk="0" fontAlgn="base" hangingPunct="0">
        <a:spcBef>
          <a:spcPct val="0"/>
        </a:spcBef>
        <a:spcAft>
          <a:spcPct val="0"/>
        </a:spcAft>
        <a:defRPr sz="4400">
          <a:solidFill>
            <a:schemeClr val="tx2"/>
          </a:solidFill>
          <a:latin typeface="Segoe UI" pitchFamily="34" charset="0"/>
          <a:ea typeface="ＭＳ Ｐゴシック" pitchFamily="1" charset="-128"/>
          <a:cs typeface="Segoe UI" pitchFamily="34" charset="0"/>
        </a:defRPr>
      </a:lvl4pPr>
      <a:lvl5pPr algn="ctr" rtl="0" eaLnBrk="0" fontAlgn="base" hangingPunct="0">
        <a:spcBef>
          <a:spcPct val="0"/>
        </a:spcBef>
        <a:spcAft>
          <a:spcPct val="0"/>
        </a:spcAft>
        <a:defRPr sz="4400">
          <a:solidFill>
            <a:schemeClr val="tx2"/>
          </a:solidFill>
          <a:latin typeface="Segoe UI" pitchFamily="34" charset="0"/>
          <a:ea typeface="ＭＳ Ｐゴシック" pitchFamily="1" charset="-128"/>
          <a:cs typeface="Segoe UI" pitchFamily="34" charset="0"/>
        </a:defRPr>
      </a:lvl5pPr>
      <a:lvl6pPr marL="457200" algn="ctr" rtl="0" fontAlgn="base">
        <a:spcBef>
          <a:spcPct val="0"/>
        </a:spcBef>
        <a:spcAft>
          <a:spcPct val="0"/>
        </a:spcAft>
        <a:defRPr sz="4400">
          <a:solidFill>
            <a:schemeClr val="tx2"/>
          </a:solidFill>
          <a:latin typeface="Arial" charset="0"/>
          <a:ea typeface="ＭＳ Ｐゴシック" pitchFamily="1" charset="-128"/>
        </a:defRPr>
      </a:lvl6pPr>
      <a:lvl7pPr marL="914400" algn="ctr" rtl="0" fontAlgn="base">
        <a:spcBef>
          <a:spcPct val="0"/>
        </a:spcBef>
        <a:spcAft>
          <a:spcPct val="0"/>
        </a:spcAft>
        <a:defRPr sz="4400">
          <a:solidFill>
            <a:schemeClr val="tx2"/>
          </a:solidFill>
          <a:latin typeface="Arial" charset="0"/>
          <a:ea typeface="ＭＳ Ｐゴシック" pitchFamily="1" charset="-128"/>
        </a:defRPr>
      </a:lvl7pPr>
      <a:lvl8pPr marL="1371600" algn="ctr" rtl="0" fontAlgn="base">
        <a:spcBef>
          <a:spcPct val="0"/>
        </a:spcBef>
        <a:spcAft>
          <a:spcPct val="0"/>
        </a:spcAft>
        <a:defRPr sz="4400">
          <a:solidFill>
            <a:schemeClr val="tx2"/>
          </a:solidFill>
          <a:latin typeface="Arial" charset="0"/>
          <a:ea typeface="ＭＳ Ｐゴシック" pitchFamily="1" charset="-128"/>
        </a:defRPr>
      </a:lvl8pPr>
      <a:lvl9pPr marL="1828800" algn="ctr" rtl="0" fontAlgn="base">
        <a:spcBef>
          <a:spcPct val="0"/>
        </a:spcBef>
        <a:spcAft>
          <a:spcPct val="0"/>
        </a:spcAft>
        <a:defRPr sz="4400">
          <a:solidFill>
            <a:schemeClr val="tx2"/>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Segoe UI" pitchFamily="34" charset="0"/>
          <a:ea typeface="Segoe UI" pitchFamily="34" charset="0"/>
          <a:cs typeface="Segoe UI" pitchFamily="34" charset="0"/>
        </a:defRPr>
      </a:lvl1pPr>
      <a:lvl2pPr marL="742950" indent="-285750" algn="l" rtl="0" eaLnBrk="0" fontAlgn="base" hangingPunct="0">
        <a:spcBef>
          <a:spcPct val="20000"/>
        </a:spcBef>
        <a:spcAft>
          <a:spcPct val="0"/>
        </a:spcAft>
        <a:buChar char="–"/>
        <a:defRPr sz="2800">
          <a:solidFill>
            <a:schemeClr val="tx1"/>
          </a:solidFill>
          <a:latin typeface="Segoe UI" pitchFamily="34" charset="0"/>
          <a:ea typeface="Segoe UI" pitchFamily="34" charset="0"/>
          <a:cs typeface="Segoe UI" pitchFamily="34" charset="0"/>
        </a:defRPr>
      </a:lvl2pPr>
      <a:lvl3pPr marL="1143000" indent="-228600" algn="l" rtl="0" eaLnBrk="0" fontAlgn="base" hangingPunct="0">
        <a:spcBef>
          <a:spcPct val="20000"/>
        </a:spcBef>
        <a:spcAft>
          <a:spcPct val="0"/>
        </a:spcAft>
        <a:buChar char="•"/>
        <a:defRPr sz="2400">
          <a:solidFill>
            <a:schemeClr val="tx1"/>
          </a:solidFill>
          <a:latin typeface="Segoe UI" pitchFamily="34" charset="0"/>
          <a:ea typeface="Segoe UI" pitchFamily="34" charset="0"/>
          <a:cs typeface="Segoe UI" pitchFamily="34" charset="0"/>
        </a:defRPr>
      </a:lvl3pPr>
      <a:lvl4pPr marL="1600200" indent="-228600" algn="l" rtl="0" eaLnBrk="0" fontAlgn="base" hangingPunct="0">
        <a:spcBef>
          <a:spcPct val="20000"/>
        </a:spcBef>
        <a:spcAft>
          <a:spcPct val="0"/>
        </a:spcAft>
        <a:buChar char="–"/>
        <a:defRPr sz="2000">
          <a:solidFill>
            <a:schemeClr val="tx1"/>
          </a:solidFill>
          <a:latin typeface="Segoe UI" pitchFamily="34" charset="0"/>
          <a:ea typeface="Segoe UI" pitchFamily="34" charset="0"/>
          <a:cs typeface="Segoe UI" pitchFamily="34" charset="0"/>
        </a:defRPr>
      </a:lvl4pPr>
      <a:lvl5pPr marL="2057400" indent="-228600" algn="l" rtl="0" eaLnBrk="0" fontAlgn="base" hangingPunct="0">
        <a:spcBef>
          <a:spcPct val="20000"/>
        </a:spcBef>
        <a:spcAft>
          <a:spcPct val="0"/>
        </a:spcAft>
        <a:buChar char="»"/>
        <a:defRPr sz="2000">
          <a:solidFill>
            <a:schemeClr val="tx1"/>
          </a:solidFill>
          <a:latin typeface="Segoe UI" pitchFamily="34" charset="0"/>
          <a:ea typeface="Segoe UI" pitchFamily="34" charset="0"/>
          <a:cs typeface="Segoe UI" pitchFamily="34"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www.twitter.com/Joscelyn" TargetMode="External"/><Relationship Id="rId4" Type="http://schemas.openxmlformats.org/officeDocument/2006/relationships/hyperlink" Target="http://creativecommons.org/licenses/by/3.0/"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hyperlink" Target="http://www.wired.co.uk/news/archive/2011-12/13/creative-commons-101" TargetMode="Externa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hyperlink" Target="https://wiki.creativecommons.org/Case_Law"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www.slideshare.net/janeatcc/v40-for-education-final" TargetMode="External"/><Relationship Id="rId4" Type="http://schemas.openxmlformats.org/officeDocument/2006/relationships/hyperlink" Target="https://wiki.creativecommons.org/OER_Policy_Registry" TargetMode="Externa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36.gif"/><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5.xml"/><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hyperlink" Target="http://creativecommons.org/license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hyperlink" Target="http://creativecommons.org/licenses/"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creativecommons.org/choos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hyperlink" Target="http://creativecommons.org/license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creativecommons.org/license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hyperlink" Target="http://creativecommons.org/choos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031" descr="http://farm4.static.flickr.com/3237/2865834995_3b656ace0d_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5138" y="-3886200"/>
            <a:ext cx="14689138" cy="1101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12"/>
          <p:cNvSpPr>
            <a:spLocks noChangeArrowheads="1"/>
          </p:cNvSpPr>
          <p:nvPr/>
        </p:nvSpPr>
        <p:spPr bwMode="auto">
          <a:xfrm>
            <a:off x="2916238" y="188913"/>
            <a:ext cx="6048375" cy="64230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a:p>
        </p:txBody>
      </p:sp>
      <p:sp>
        <p:nvSpPr>
          <p:cNvPr id="2052" name="Rectangle 2"/>
          <p:cNvSpPr>
            <a:spLocks noGrp="1" noChangeArrowheads="1"/>
          </p:cNvSpPr>
          <p:nvPr>
            <p:ph type="ctrTitle"/>
          </p:nvPr>
        </p:nvSpPr>
        <p:spPr>
          <a:xfrm>
            <a:off x="3278188" y="2320925"/>
            <a:ext cx="5472112" cy="1079500"/>
          </a:xfrm>
        </p:spPr>
        <p:txBody>
          <a:bodyPr/>
          <a:lstStyle/>
          <a:p>
            <a:pPr eaLnBrk="1" hangingPunct="1">
              <a:defRPr/>
            </a:pPr>
            <a:r>
              <a:rPr lang="en-US" sz="1600" b="1" dirty="0" smtClean="0">
                <a:solidFill>
                  <a:srgbClr val="E44EC4"/>
                </a:solidFill>
              </a:rPr>
              <a:t/>
            </a:r>
            <a:br>
              <a:rPr lang="en-US" sz="1600" b="1" dirty="0" smtClean="0">
                <a:solidFill>
                  <a:srgbClr val="E44EC4"/>
                </a:solidFill>
              </a:rPr>
            </a:br>
            <a:r>
              <a:rPr lang="en-GB" sz="1600" b="1" dirty="0"/>
              <a:t/>
            </a:r>
            <a:br>
              <a:rPr lang="en-GB" sz="1600" b="1" dirty="0"/>
            </a:br>
            <a:r>
              <a:rPr lang="en-GB" sz="1600" b="1" dirty="0" smtClean="0"/>
              <a:t/>
            </a:r>
            <a:br>
              <a:rPr lang="en-GB" sz="1600" b="1" dirty="0" smtClean="0"/>
            </a:br>
            <a:r>
              <a:rPr lang="en-GB" sz="1600" b="1" dirty="0"/>
              <a:t/>
            </a:r>
            <a:br>
              <a:rPr lang="en-GB" sz="1600" b="1" dirty="0"/>
            </a:br>
            <a:r>
              <a:rPr lang="en-US" sz="2400" b="1" kern="1200" dirty="0">
                <a:solidFill>
                  <a:schemeClr val="tx1"/>
                </a:solidFill>
              </a:rPr>
              <a:t>Creative </a:t>
            </a:r>
            <a:r>
              <a:rPr lang="en-US" sz="2400" b="1" kern="1200" dirty="0" smtClean="0">
                <a:solidFill>
                  <a:schemeClr val="tx1"/>
                </a:solidFill>
              </a:rPr>
              <a:t>Commons</a:t>
            </a:r>
            <a:r>
              <a:rPr lang="en-US" sz="2400" b="1" kern="1200" dirty="0">
                <a:solidFill>
                  <a:schemeClr val="tx1"/>
                </a:solidFill>
              </a:rPr>
              <a:t/>
            </a:r>
            <a:br>
              <a:rPr lang="en-US" sz="2400" b="1" kern="1200" dirty="0">
                <a:solidFill>
                  <a:schemeClr val="tx1"/>
                </a:solidFill>
              </a:rPr>
            </a:br>
            <a:r>
              <a:rPr lang="en-US" sz="2400" b="1" kern="1200" dirty="0">
                <a:solidFill>
                  <a:schemeClr val="tx1"/>
                </a:solidFill>
              </a:rPr>
              <a:t> </a:t>
            </a:r>
            <a:r>
              <a:rPr lang="en-US" sz="2400" b="1" kern="1200" dirty="0" smtClean="0">
                <a:solidFill>
                  <a:schemeClr val="tx1"/>
                </a:solidFill>
              </a:rPr>
              <a:t>&amp; Education – Are we there yet? </a:t>
            </a:r>
            <a:r>
              <a:rPr lang="en-US" sz="2400" b="1" kern="1200" dirty="0">
                <a:solidFill>
                  <a:schemeClr val="tx1"/>
                </a:solidFill>
              </a:rPr>
              <a:t/>
            </a:r>
            <a:br>
              <a:rPr lang="en-US" sz="2400" b="1" kern="1200" dirty="0">
                <a:solidFill>
                  <a:schemeClr val="tx1"/>
                </a:solidFill>
              </a:rPr>
            </a:br>
            <a:r>
              <a:rPr lang="en-US" sz="2000" b="1" kern="1200" dirty="0">
                <a:solidFill>
                  <a:schemeClr val="tx1"/>
                </a:solidFill>
              </a:rPr>
              <a:t/>
            </a:r>
            <a:br>
              <a:rPr lang="en-US" sz="2000" b="1" kern="1200" dirty="0">
                <a:solidFill>
                  <a:schemeClr val="tx1"/>
                </a:solidFill>
              </a:rPr>
            </a:br>
            <a:r>
              <a:rPr lang="en-US" sz="2000" b="1" kern="1200" dirty="0">
                <a:solidFill>
                  <a:schemeClr val="tx1"/>
                </a:solidFill>
              </a:rPr>
              <a:t>Joscelyn Upendran </a:t>
            </a:r>
            <a:br>
              <a:rPr lang="en-US" sz="2000" b="1" kern="1200" dirty="0">
                <a:solidFill>
                  <a:schemeClr val="tx1"/>
                </a:solidFill>
              </a:rPr>
            </a:br>
            <a:endParaRPr lang="en-US" sz="2000" b="1" kern="1200" dirty="0">
              <a:solidFill>
                <a:schemeClr val="tx1"/>
              </a:solidFill>
            </a:endParaRPr>
          </a:p>
        </p:txBody>
      </p:sp>
      <p:sp>
        <p:nvSpPr>
          <p:cNvPr id="2053" name="TextBox 18"/>
          <p:cNvSpPr txBox="1">
            <a:spLocks noChangeArrowheads="1"/>
          </p:cNvSpPr>
          <p:nvPr/>
        </p:nvSpPr>
        <p:spPr bwMode="auto">
          <a:xfrm>
            <a:off x="4356100" y="5934075"/>
            <a:ext cx="45624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sz="900" dirty="0">
                <a:latin typeface="Segoe UI" pitchFamily="34" charset="0"/>
                <a:cs typeface="Segoe UI" pitchFamily="34" charset="0"/>
              </a:rPr>
              <a:t>This presentation is © </a:t>
            </a:r>
            <a:r>
              <a:rPr lang="en-US" sz="900" b="1" dirty="0">
                <a:latin typeface="Segoe UI" pitchFamily="34" charset="0"/>
                <a:cs typeface="Segoe UI" pitchFamily="34" charset="0"/>
              </a:rPr>
              <a:t>Joscelyn Upendran </a:t>
            </a:r>
            <a:r>
              <a:rPr lang="en-US" sz="900" dirty="0" smtClean="0">
                <a:latin typeface="Segoe UI" pitchFamily="34" charset="0"/>
                <a:cs typeface="Segoe UI" pitchFamily="34" charset="0"/>
              </a:rPr>
              <a:t>2015</a:t>
            </a:r>
            <a:r>
              <a:rPr lang="en-US" sz="900" b="1" dirty="0" smtClean="0">
                <a:latin typeface="Segoe UI" pitchFamily="34" charset="0"/>
                <a:cs typeface="Segoe UI" pitchFamily="34" charset="0"/>
              </a:rPr>
              <a:t> </a:t>
            </a:r>
            <a:r>
              <a:rPr lang="en-US" sz="900" dirty="0">
                <a:latin typeface="Segoe UI" pitchFamily="34" charset="0"/>
                <a:cs typeface="Segoe UI" pitchFamily="34" charset="0"/>
              </a:rPr>
              <a:t>&amp;</a:t>
            </a:r>
            <a:r>
              <a:rPr lang="en-US" sz="900" b="1" dirty="0">
                <a:latin typeface="Segoe UI" pitchFamily="34" charset="0"/>
                <a:cs typeface="Segoe UI" pitchFamily="34" charset="0"/>
              </a:rPr>
              <a:t> </a:t>
            </a:r>
            <a:r>
              <a:rPr lang="en-US" sz="900" dirty="0">
                <a:latin typeface="Segoe UI" pitchFamily="34" charset="0"/>
                <a:cs typeface="Segoe UI" pitchFamily="34" charset="0"/>
              </a:rPr>
              <a:t>licensed </a:t>
            </a:r>
            <a:r>
              <a:rPr lang="en-US" sz="900" dirty="0" smtClean="0">
                <a:latin typeface="Segoe UI" pitchFamily="34" charset="0"/>
                <a:cs typeface="Segoe UI" pitchFamily="34" charset="0"/>
              </a:rPr>
              <a:t>with a </a:t>
            </a:r>
            <a:r>
              <a:rPr lang="en-US" sz="900" b="1" dirty="0" smtClean="0">
                <a:latin typeface="Segoe UI" pitchFamily="34" charset="0"/>
                <a:cs typeface="Segoe UI" pitchFamily="34" charset="0"/>
              </a:rPr>
              <a:t>CC</a:t>
            </a:r>
            <a:r>
              <a:rPr lang="en-US" sz="900" dirty="0" smtClean="0">
                <a:latin typeface="Segoe UI" pitchFamily="34" charset="0"/>
                <a:cs typeface="Segoe UI" pitchFamily="34" charset="0"/>
              </a:rPr>
              <a:t> </a:t>
            </a:r>
            <a:r>
              <a:rPr lang="en-US" sz="900" b="1" dirty="0">
                <a:latin typeface="Segoe UI" pitchFamily="34" charset="0"/>
                <a:cs typeface="Segoe UI" pitchFamily="34" charset="0"/>
              </a:rPr>
              <a:t>BY </a:t>
            </a:r>
            <a:r>
              <a:rPr lang="en-US" sz="900" dirty="0" err="1">
                <a:latin typeface="Segoe UI" pitchFamily="34" charset="0"/>
                <a:cs typeface="Segoe UI" pitchFamily="34" charset="0"/>
              </a:rPr>
              <a:t>licence</a:t>
            </a:r>
            <a:r>
              <a:rPr lang="en-US" sz="900" dirty="0">
                <a:latin typeface="Segoe UI" pitchFamily="34" charset="0"/>
                <a:cs typeface="Segoe UI" pitchFamily="34" charset="0"/>
              </a:rPr>
              <a:t> </a:t>
            </a:r>
            <a:r>
              <a:rPr lang="en-GB" sz="900" dirty="0">
                <a:hlinkClick r:id="rId4"/>
              </a:rPr>
              <a:t>http://creativecommons.org/licenses/by/3.0/</a:t>
            </a:r>
            <a:r>
              <a:rPr lang="en-GB" sz="900" dirty="0"/>
              <a:t> (provide </a:t>
            </a:r>
            <a:r>
              <a:rPr lang="en-US" sz="900" dirty="0">
                <a:latin typeface="Segoe UI" pitchFamily="34" charset="0"/>
                <a:cs typeface="Segoe UI" pitchFamily="34" charset="0"/>
              </a:rPr>
              <a:t>attribution to:– </a:t>
            </a:r>
            <a:r>
              <a:rPr lang="en-US" sz="900" dirty="0">
                <a:latin typeface="Segoe UI" pitchFamily="34" charset="0"/>
                <a:cs typeface="Segoe UI" pitchFamily="34" charset="0"/>
                <a:hlinkClick r:id="rId5"/>
              </a:rPr>
              <a:t>http://www.twitter.com/Joscelyn</a:t>
            </a:r>
            <a:r>
              <a:rPr lang="en-US" sz="900" dirty="0">
                <a:latin typeface="Segoe UI" pitchFamily="34" charset="0"/>
                <a:cs typeface="Segoe UI" pitchFamily="34" charset="0"/>
              </a:rPr>
              <a:t>) (3rd party © &amp; CC licensed images as stated as per individual image) </a:t>
            </a:r>
            <a:endParaRPr lang="en-GB" sz="900" dirty="0">
              <a:latin typeface="Segoe UI" pitchFamily="34" charset="0"/>
              <a:cs typeface="Segoe UI" pitchFamily="34" charset="0"/>
            </a:endParaRPr>
          </a:p>
        </p:txBody>
      </p:sp>
      <p:sp>
        <p:nvSpPr>
          <p:cNvPr id="2058" name="Rectangle 2"/>
          <p:cNvSpPr txBox="1">
            <a:spLocks noChangeArrowheads="1"/>
          </p:cNvSpPr>
          <p:nvPr/>
        </p:nvSpPr>
        <p:spPr bwMode="auto">
          <a:xfrm>
            <a:off x="4903788" y="4365625"/>
            <a:ext cx="1873250" cy="719138"/>
          </a:xfrm>
          <a:prstGeom prst="rect">
            <a:avLst/>
          </a:prstGeom>
          <a:noFill/>
          <a:ln>
            <a:noFill/>
          </a:ln>
          <a:extLst/>
        </p:spPr>
        <p:txBody>
          <a:bodyPr anchor="ct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eaLnBrk="1" hangingPunct="1">
              <a:defRPr/>
            </a:pPr>
            <a:endParaRPr lang="en-US" b="1" dirty="0" smtClean="0">
              <a:solidFill>
                <a:schemeClr val="accent1">
                  <a:lumMod val="90000"/>
                </a:schemeClr>
              </a:solidFill>
              <a:latin typeface="Segoe UI" pitchFamily="34" charset="0"/>
              <a:cs typeface="Segoe UI" pitchFamily="34" charset="0"/>
            </a:endParaRPr>
          </a:p>
        </p:txBody>
      </p:sp>
      <p:sp>
        <p:nvSpPr>
          <p:cNvPr id="2055" name="Text Box 28"/>
          <p:cNvSpPr txBox="1">
            <a:spLocks noChangeArrowheads="1"/>
          </p:cNvSpPr>
          <p:nvPr/>
        </p:nvSpPr>
        <p:spPr bwMode="auto">
          <a:xfrm>
            <a:off x="-103188" y="6611938"/>
            <a:ext cx="86756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GB" sz="1000">
                <a:solidFill>
                  <a:schemeClr val="bg1"/>
                </a:solidFill>
              </a:rPr>
              <a:t>‘Creative Commons Licences for Madagascar’ by Foko Madagascar CC BY NC SA http://www.flickr.com/photos/foko_madagascar/2865834995/sizes/l/</a:t>
            </a:r>
            <a:endParaRPr lang="en-US" sz="1000">
              <a:solidFill>
                <a:schemeClr val="bg1"/>
              </a:solidFill>
            </a:endParaRPr>
          </a:p>
        </p:txBody>
      </p:sp>
      <p:pic>
        <p:nvPicPr>
          <p:cNvPr id="2056"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117850" y="6059488"/>
            <a:ext cx="1116013"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5148064" y="3861048"/>
            <a:ext cx="1728192" cy="429072"/>
          </a:xfrm>
        </p:spPr>
        <p:txBody>
          <a:bodyPr/>
          <a:lstStyle/>
          <a:p>
            <a:pPr algn="l">
              <a:defRPr/>
            </a:pPr>
            <a:r>
              <a:rPr lang="en-US" sz="2400" b="1" dirty="0">
                <a:solidFill>
                  <a:srgbClr val="0070C0"/>
                </a:solidFill>
              </a:rPr>
              <a:t>@</a:t>
            </a:r>
            <a:r>
              <a:rPr lang="en-US" sz="2400" b="1" dirty="0" err="1" smtClean="0">
                <a:solidFill>
                  <a:srgbClr val="0070C0"/>
                </a:solidFill>
              </a:rPr>
              <a:t>joscelyn</a:t>
            </a:r>
            <a:endParaRPr lang="en-US" sz="2400" b="1" dirty="0">
              <a:solidFill>
                <a:srgbClr val="0070C0"/>
              </a:solidFill>
            </a:endParaRPr>
          </a:p>
          <a:p>
            <a:pPr>
              <a:defRPr/>
            </a:pPr>
            <a:endParaRPr lang="en-GB" dirty="0"/>
          </a:p>
        </p:txBody>
      </p:sp>
      <p:sp>
        <p:nvSpPr>
          <p:cNvPr id="20" name="TextBox 19"/>
          <p:cNvSpPr txBox="1"/>
          <p:nvPr/>
        </p:nvSpPr>
        <p:spPr>
          <a:xfrm>
            <a:off x="2987824" y="1101864"/>
            <a:ext cx="5330825" cy="707886"/>
          </a:xfrm>
          <a:prstGeom prst="rect">
            <a:avLst/>
          </a:prstGeom>
          <a:noFill/>
        </p:spPr>
        <p:txBody>
          <a:bodyPr>
            <a:spAutoFit/>
          </a:bodyPr>
          <a:lstStyle/>
          <a:p>
            <a:pPr>
              <a:defRPr/>
            </a:pPr>
            <a:r>
              <a:rPr lang="en-GB" sz="1600" b="1" dirty="0" smtClean="0">
                <a:latin typeface="Segoe UI" pitchFamily="34" charset="0"/>
                <a:ea typeface="Segoe UI" pitchFamily="34" charset="0"/>
                <a:cs typeface="Segoe UI" pitchFamily="34" charset="0"/>
              </a:rPr>
              <a:t>9 June 2015</a:t>
            </a:r>
            <a:endParaRPr lang="en-GB" sz="1600" b="1" dirty="0">
              <a:latin typeface="Segoe UI" pitchFamily="34" charset="0"/>
              <a:ea typeface="Segoe UI" pitchFamily="34" charset="0"/>
              <a:cs typeface="Segoe UI" pitchFamily="34" charset="0"/>
            </a:endParaRPr>
          </a:p>
          <a:p>
            <a:pPr algn="ctr">
              <a:defRPr/>
            </a:pPr>
            <a:endParaRPr lang="en-GB" b="1" dirty="0"/>
          </a:p>
        </p:txBody>
      </p:sp>
      <p:pic>
        <p:nvPicPr>
          <p:cNvPr id="4" name="Picture 3"/>
          <p:cNvPicPr>
            <a:picLocks noChangeAspect="1"/>
          </p:cNvPicPr>
          <p:nvPr/>
        </p:nvPicPr>
        <p:blipFill>
          <a:blip r:embed="rId7"/>
          <a:stretch>
            <a:fillRect/>
          </a:stretch>
        </p:blipFill>
        <p:spPr>
          <a:xfrm>
            <a:off x="2916238" y="169863"/>
            <a:ext cx="1600200" cy="790575"/>
          </a:xfrm>
          <a:prstGeom prst="rect">
            <a:avLst/>
          </a:prstGeom>
        </p:spPr>
      </p:pic>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036587" y="3315597"/>
            <a:ext cx="2731577" cy="1057200"/>
          </a:xfrm>
          <a:prstGeom prst="rect">
            <a:avLst/>
          </a:prstGeom>
        </p:spPr>
      </p:pic>
      <p:pic>
        <p:nvPicPr>
          <p:cNvPr id="3" name="Picture 2"/>
          <p:cNvPicPr>
            <a:picLocks noChangeAspect="1"/>
          </p:cNvPicPr>
          <p:nvPr/>
        </p:nvPicPr>
        <p:blipFill>
          <a:blip r:embed="rId4"/>
          <a:stretch>
            <a:fillRect/>
          </a:stretch>
        </p:blipFill>
        <p:spPr>
          <a:xfrm>
            <a:off x="5871468" y="4690875"/>
            <a:ext cx="2633092" cy="931781"/>
          </a:xfrm>
          <a:prstGeom prst="rect">
            <a:avLst/>
          </a:prstGeom>
        </p:spPr>
      </p:pic>
      <p:pic>
        <p:nvPicPr>
          <p:cNvPr id="4" name="Picture 3"/>
          <p:cNvPicPr>
            <a:picLocks noChangeAspect="1"/>
          </p:cNvPicPr>
          <p:nvPr/>
        </p:nvPicPr>
        <p:blipFill>
          <a:blip r:embed="rId5"/>
          <a:stretch>
            <a:fillRect/>
          </a:stretch>
        </p:blipFill>
        <p:spPr>
          <a:xfrm>
            <a:off x="274165" y="4078593"/>
            <a:ext cx="3255453" cy="957794"/>
          </a:xfrm>
          <a:prstGeom prst="rect">
            <a:avLst/>
          </a:prstGeom>
        </p:spPr>
      </p:pic>
      <p:pic>
        <p:nvPicPr>
          <p:cNvPr id="5" name="Picture 4"/>
          <p:cNvPicPr>
            <a:picLocks noChangeAspect="1"/>
          </p:cNvPicPr>
          <p:nvPr/>
        </p:nvPicPr>
        <p:blipFill>
          <a:blip r:embed="rId6"/>
          <a:stretch>
            <a:fillRect/>
          </a:stretch>
        </p:blipFill>
        <p:spPr>
          <a:xfrm>
            <a:off x="6300192" y="175408"/>
            <a:ext cx="2204368" cy="1328014"/>
          </a:xfrm>
          <a:prstGeom prst="rect">
            <a:avLst/>
          </a:prstGeom>
        </p:spPr>
      </p:pic>
      <p:pic>
        <p:nvPicPr>
          <p:cNvPr id="6" name="Picture 5"/>
          <p:cNvPicPr>
            <a:picLocks noChangeAspect="1"/>
          </p:cNvPicPr>
          <p:nvPr/>
        </p:nvPicPr>
        <p:blipFill>
          <a:blip r:embed="rId7"/>
          <a:stretch>
            <a:fillRect/>
          </a:stretch>
        </p:blipFill>
        <p:spPr>
          <a:xfrm>
            <a:off x="6011424" y="1956655"/>
            <a:ext cx="2731577" cy="972498"/>
          </a:xfrm>
          <a:prstGeom prst="rect">
            <a:avLst/>
          </a:prstGeom>
        </p:spPr>
      </p:pic>
      <p:pic>
        <p:nvPicPr>
          <p:cNvPr id="7" name="Picture 6"/>
          <p:cNvPicPr>
            <a:picLocks noChangeAspect="1"/>
          </p:cNvPicPr>
          <p:nvPr/>
        </p:nvPicPr>
        <p:blipFill>
          <a:blip r:embed="rId8"/>
          <a:stretch>
            <a:fillRect/>
          </a:stretch>
        </p:blipFill>
        <p:spPr>
          <a:xfrm>
            <a:off x="463363" y="2147534"/>
            <a:ext cx="2438400" cy="1581150"/>
          </a:xfrm>
          <a:prstGeom prst="rect">
            <a:avLst/>
          </a:prstGeom>
        </p:spPr>
      </p:pic>
      <p:pic>
        <p:nvPicPr>
          <p:cNvPr id="8" name="Picture 7"/>
          <p:cNvPicPr>
            <a:picLocks noChangeAspect="1"/>
          </p:cNvPicPr>
          <p:nvPr/>
        </p:nvPicPr>
        <p:blipFill>
          <a:blip r:embed="rId9"/>
          <a:stretch>
            <a:fillRect/>
          </a:stretch>
        </p:blipFill>
        <p:spPr>
          <a:xfrm>
            <a:off x="473071" y="318355"/>
            <a:ext cx="1552575" cy="1638300"/>
          </a:xfrm>
          <a:prstGeom prst="rect">
            <a:avLst/>
          </a:prstGeom>
        </p:spPr>
      </p:pic>
      <p:pic>
        <p:nvPicPr>
          <p:cNvPr id="9" name="Picture 8"/>
          <p:cNvPicPr>
            <a:picLocks noChangeAspect="1"/>
          </p:cNvPicPr>
          <p:nvPr/>
        </p:nvPicPr>
        <p:blipFill>
          <a:blip r:embed="rId10"/>
          <a:stretch>
            <a:fillRect/>
          </a:stretch>
        </p:blipFill>
        <p:spPr>
          <a:xfrm>
            <a:off x="3513040" y="4372797"/>
            <a:ext cx="1651048" cy="1249859"/>
          </a:xfrm>
          <a:prstGeom prst="rect">
            <a:avLst/>
          </a:prstGeom>
        </p:spPr>
      </p:pic>
      <p:pic>
        <p:nvPicPr>
          <p:cNvPr id="11" name="Picture 10"/>
          <p:cNvPicPr>
            <a:picLocks noChangeAspect="1"/>
          </p:cNvPicPr>
          <p:nvPr/>
        </p:nvPicPr>
        <p:blipFill>
          <a:blip r:embed="rId11"/>
          <a:stretch>
            <a:fillRect/>
          </a:stretch>
        </p:blipFill>
        <p:spPr>
          <a:xfrm>
            <a:off x="3563888" y="3195664"/>
            <a:ext cx="1600200" cy="466725"/>
          </a:xfrm>
          <a:prstGeom prst="rect">
            <a:avLst/>
          </a:prstGeom>
        </p:spPr>
      </p:pic>
      <p:pic>
        <p:nvPicPr>
          <p:cNvPr id="12" name="Picture 11"/>
          <p:cNvPicPr>
            <a:picLocks noChangeAspect="1"/>
          </p:cNvPicPr>
          <p:nvPr/>
        </p:nvPicPr>
        <p:blipFill>
          <a:blip r:embed="rId12"/>
          <a:stretch>
            <a:fillRect/>
          </a:stretch>
        </p:blipFill>
        <p:spPr>
          <a:xfrm>
            <a:off x="3338012" y="1956655"/>
            <a:ext cx="1514475" cy="723900"/>
          </a:xfrm>
          <a:prstGeom prst="rect">
            <a:avLst/>
          </a:prstGeom>
        </p:spPr>
      </p:pic>
      <p:pic>
        <p:nvPicPr>
          <p:cNvPr id="13" name="Picture 12"/>
          <p:cNvPicPr>
            <a:picLocks noChangeAspect="1"/>
          </p:cNvPicPr>
          <p:nvPr/>
        </p:nvPicPr>
        <p:blipFill>
          <a:blip r:embed="rId13"/>
          <a:stretch>
            <a:fillRect/>
          </a:stretch>
        </p:blipFill>
        <p:spPr>
          <a:xfrm>
            <a:off x="2408296" y="912872"/>
            <a:ext cx="3667125" cy="590550"/>
          </a:xfrm>
          <a:prstGeom prst="rect">
            <a:avLst/>
          </a:prstGeom>
        </p:spPr>
      </p:pic>
    </p:spTree>
    <p:extLst>
      <p:ext uri="{BB962C8B-B14F-4D97-AF65-F5344CB8AC3E}">
        <p14:creationId xmlns:p14="http://schemas.microsoft.com/office/powerpoint/2010/main" val="283215445"/>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250825" y="609600"/>
            <a:ext cx="8642350" cy="5556250"/>
          </a:xfrm>
        </p:spPr>
        <p:txBody>
          <a:bodyPr/>
          <a:lstStyle/>
          <a:p>
            <a:pPr algn="l"/>
            <a:r>
              <a:rPr lang="en-GB" altLang="en-US" sz="3200" smtClean="0">
                <a:solidFill>
                  <a:schemeClr val="tx1"/>
                </a:solidFill>
              </a:rPr>
              <a:t/>
            </a:r>
            <a:br>
              <a:rPr lang="en-GB" altLang="en-US" sz="3200" smtClean="0">
                <a:solidFill>
                  <a:schemeClr val="tx1"/>
                </a:solidFill>
              </a:rPr>
            </a:br>
            <a:r>
              <a:rPr lang="en-GB" altLang="en-US" sz="3200" smtClean="0">
                <a:solidFill>
                  <a:schemeClr val="tx1"/>
                </a:solidFill>
              </a:rPr>
              <a:t/>
            </a:r>
            <a:br>
              <a:rPr lang="en-GB" altLang="en-US" sz="3200" smtClean="0">
                <a:solidFill>
                  <a:schemeClr val="tx1"/>
                </a:solidFill>
              </a:rPr>
            </a:br>
            <a:r>
              <a:rPr lang="en-GB" altLang="en-US" sz="3200" smtClean="0">
                <a:solidFill>
                  <a:schemeClr val="tx1"/>
                </a:solidFill>
              </a:rPr>
              <a:t/>
            </a:r>
            <a:br>
              <a:rPr lang="en-GB" altLang="en-US" sz="3200" smtClean="0">
                <a:solidFill>
                  <a:schemeClr val="tx1"/>
                </a:solidFill>
              </a:rPr>
            </a:br>
            <a:r>
              <a:rPr lang="en-GB" altLang="en-US" sz="3200" smtClean="0">
                <a:solidFill>
                  <a:schemeClr val="tx1"/>
                </a:solidFill>
              </a:rPr>
              <a:t/>
            </a:r>
            <a:br>
              <a:rPr lang="en-GB" altLang="en-US" sz="3200" smtClean="0">
                <a:solidFill>
                  <a:schemeClr val="tx1"/>
                </a:solidFill>
              </a:rPr>
            </a:br>
            <a:r>
              <a:rPr lang="en-GB" altLang="en-US" sz="3200" smtClean="0">
                <a:solidFill>
                  <a:schemeClr val="tx1"/>
                </a:solidFill>
              </a:rPr>
              <a:t/>
            </a:r>
            <a:br>
              <a:rPr lang="en-GB" altLang="en-US" sz="3200" smtClean="0">
                <a:solidFill>
                  <a:schemeClr val="tx1"/>
                </a:solidFill>
              </a:rPr>
            </a:br>
            <a:r>
              <a:rPr lang="en-GB" altLang="en-US" sz="3200" smtClean="0">
                <a:solidFill>
                  <a:schemeClr val="tx1"/>
                </a:solidFill>
              </a:rPr>
              <a:t/>
            </a:r>
            <a:br>
              <a:rPr lang="en-GB" altLang="en-US" sz="3200" smtClean="0">
                <a:solidFill>
                  <a:schemeClr val="tx1"/>
                </a:solidFill>
              </a:rPr>
            </a:br>
            <a:r>
              <a:rPr lang="en-GB" altLang="en-US" sz="3200" smtClean="0">
                <a:solidFill>
                  <a:schemeClr val="tx1"/>
                </a:solidFill>
              </a:rPr>
              <a:t/>
            </a:r>
            <a:br>
              <a:rPr lang="en-GB" altLang="en-US" sz="3200" smtClean="0">
                <a:solidFill>
                  <a:schemeClr val="tx1"/>
                </a:solidFill>
              </a:rPr>
            </a:br>
            <a:r>
              <a:rPr lang="en-GB" altLang="en-US" sz="3200" smtClean="0">
                <a:solidFill>
                  <a:schemeClr val="tx1"/>
                </a:solidFill>
              </a:rPr>
              <a:t/>
            </a:r>
            <a:br>
              <a:rPr lang="en-GB" altLang="en-US" sz="3200" smtClean="0">
                <a:solidFill>
                  <a:schemeClr val="tx1"/>
                </a:solidFill>
              </a:rPr>
            </a:br>
            <a:r>
              <a:rPr lang="en-GB" altLang="en-US" sz="3200" smtClean="0">
                <a:solidFill>
                  <a:schemeClr val="tx1"/>
                </a:solidFill>
              </a:rPr>
              <a:t>UK OER Project </a:t>
            </a:r>
            <a:br>
              <a:rPr lang="en-GB" altLang="en-US" sz="3200" smtClean="0">
                <a:solidFill>
                  <a:schemeClr val="tx1"/>
                </a:solidFill>
              </a:rPr>
            </a:br>
            <a:r>
              <a:rPr lang="en-GB" altLang="en-US" sz="3200" smtClean="0">
                <a:solidFill>
                  <a:schemeClr val="tx1"/>
                </a:solidFill>
              </a:rPr>
              <a:t>£13.5 million over 3 phases April 2009-October 2012 </a:t>
            </a:r>
          </a:p>
        </p:txBody>
      </p:sp>
      <p:pic>
        <p:nvPicPr>
          <p:cNvPr id="2150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42863"/>
            <a:ext cx="9144000" cy="3919538"/>
          </a:xfrm>
        </p:spPr>
      </p:pic>
    </p:spTree>
    <p:extLst>
      <p:ext uri="{BB962C8B-B14F-4D97-AF65-F5344CB8AC3E}">
        <p14:creationId xmlns:p14="http://schemas.microsoft.com/office/powerpoint/2010/main" val="955182947"/>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250825" y="609600"/>
            <a:ext cx="8642350" cy="1143000"/>
          </a:xfrm>
        </p:spPr>
        <p:txBody>
          <a:bodyPr/>
          <a:lstStyle/>
          <a:p>
            <a:endParaRPr lang="en-GB" altLang="en-US" smtClean="0"/>
          </a:p>
        </p:txBody>
      </p:sp>
      <p:sp>
        <p:nvSpPr>
          <p:cNvPr id="22531" name="Content Placeholder 2"/>
          <p:cNvSpPr>
            <a:spLocks noGrp="1"/>
          </p:cNvSpPr>
          <p:nvPr>
            <p:ph idx="1"/>
          </p:nvPr>
        </p:nvSpPr>
        <p:spPr>
          <a:xfrm>
            <a:off x="250825" y="1981200"/>
            <a:ext cx="8642350" cy="4114800"/>
          </a:xfrm>
        </p:spPr>
        <p:txBody>
          <a:bodyPr/>
          <a:lstStyle/>
          <a:p>
            <a:endParaRPr lang="en-GB" altLang="en-US" sz="2000" b="1" dirty="0" smtClean="0"/>
          </a:p>
          <a:p>
            <a:r>
              <a:rPr lang="en-GB" altLang="en-US" dirty="0" smtClean="0"/>
              <a:t>US Federal education fund </a:t>
            </a:r>
            <a:r>
              <a:rPr lang="en-GB" altLang="en-US" dirty="0" smtClean="0"/>
              <a:t>made </a:t>
            </a:r>
            <a:r>
              <a:rPr lang="en-GB" altLang="en-US" dirty="0" smtClean="0"/>
              <a:t>available $2 billion to create OER resources in community colleges over 4 years (announced Jan 2011) </a:t>
            </a:r>
          </a:p>
          <a:p>
            <a:r>
              <a:rPr lang="en-GB" altLang="en-US" dirty="0" smtClean="0"/>
              <a:t>Conditions of the grant all OER content must be CC BY licensed </a:t>
            </a:r>
          </a:p>
        </p:txBody>
      </p:sp>
      <p:pic>
        <p:nvPicPr>
          <p:cNvPr id="2253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663" y="188913"/>
            <a:ext cx="8640762" cy="192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7289160"/>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GB" altLang="en-US" b="1" smtClean="0"/>
              <a:t>Search &amp; Discovery </a:t>
            </a:r>
          </a:p>
        </p:txBody>
      </p:sp>
      <p:sp>
        <p:nvSpPr>
          <p:cNvPr id="22531" name="Content Placeholder 2"/>
          <p:cNvSpPr>
            <a:spLocks noGrp="1"/>
          </p:cNvSpPr>
          <p:nvPr>
            <p:ph idx="1"/>
          </p:nvPr>
        </p:nvSpPr>
        <p:spPr/>
        <p:txBody>
          <a:bodyPr/>
          <a:lstStyle/>
          <a:p>
            <a:pPr eaLnBrk="1" hangingPunct="1"/>
            <a:r>
              <a:rPr lang="en-GB" altLang="en-US" b="1" smtClean="0"/>
              <a:t>How/where do you discover CC licensed work? </a:t>
            </a:r>
          </a:p>
          <a:p>
            <a:pPr eaLnBrk="1" hangingPunct="1"/>
            <a:r>
              <a:rPr lang="en-GB" altLang="en-US" smtClean="0"/>
              <a:t>NB onus on you to verify it is CC licence &amp; what rights and obligations are </a:t>
            </a:r>
          </a:p>
        </p:txBody>
      </p:sp>
    </p:spTree>
    <p:extLst>
      <p:ext uri="{BB962C8B-B14F-4D97-AF65-F5344CB8AC3E}">
        <p14:creationId xmlns:p14="http://schemas.microsoft.com/office/powerpoint/2010/main" val="163789442"/>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3"/>
          <a:stretch>
            <a:fillRect/>
          </a:stretch>
        </p:blipFill>
        <p:spPr>
          <a:xfrm>
            <a:off x="0" y="0"/>
            <a:ext cx="9174799" cy="7673169"/>
          </a:xfrm>
          <a:prstGeom prst="rect">
            <a:avLst/>
          </a:prstGeom>
        </p:spPr>
      </p:pic>
    </p:spTree>
    <p:extLst>
      <p:ext uri="{BB962C8B-B14F-4D97-AF65-F5344CB8AC3E}">
        <p14:creationId xmlns:p14="http://schemas.microsoft.com/office/powerpoint/2010/main" val="1055573092"/>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780" y="0"/>
            <a:ext cx="9168780" cy="9718707"/>
          </a:xfrm>
          <a:prstGeom prst="rect">
            <a:avLst/>
          </a:prstGeom>
        </p:spPr>
      </p:pic>
    </p:spTree>
    <p:extLst>
      <p:ext uri="{BB962C8B-B14F-4D97-AF65-F5344CB8AC3E}">
        <p14:creationId xmlns:p14="http://schemas.microsoft.com/office/powerpoint/2010/main" val="2136504242"/>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250825" y="609600"/>
            <a:ext cx="8642350" cy="1143000"/>
          </a:xfrm>
        </p:spPr>
        <p:txBody>
          <a:bodyPr/>
          <a:lstStyle/>
          <a:p>
            <a:endParaRPr lang="en-GB" smtClean="0"/>
          </a:p>
        </p:txBody>
      </p:sp>
      <p:sp>
        <p:nvSpPr>
          <p:cNvPr id="11267" name="Content Placeholder 2"/>
          <p:cNvSpPr>
            <a:spLocks noGrp="1"/>
          </p:cNvSpPr>
          <p:nvPr>
            <p:ph idx="1"/>
          </p:nvPr>
        </p:nvSpPr>
        <p:spPr>
          <a:xfrm>
            <a:off x="250825" y="1981200"/>
            <a:ext cx="8642350" cy="4114800"/>
          </a:xfrm>
        </p:spPr>
        <p:txBody>
          <a:bodyPr/>
          <a:lstStyle/>
          <a:p>
            <a:endParaRPr lang="en-GB" smtClean="0"/>
          </a:p>
        </p:txBody>
      </p:sp>
      <p:pic>
        <p:nvPicPr>
          <p:cNvPr id="11268"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742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900113" y="658813"/>
            <a:ext cx="7920037" cy="5473700"/>
          </a:xfrm>
          <a:prstGeom prst="rect">
            <a:avLst/>
          </a:prstGeom>
        </p:spPr>
        <p:style>
          <a:lnRef idx="2">
            <a:schemeClr val="accent2"/>
          </a:lnRef>
          <a:fillRef idx="1">
            <a:schemeClr val="lt1"/>
          </a:fillRef>
          <a:effectRef idx="0">
            <a:schemeClr val="accent2"/>
          </a:effectRef>
          <a:fontRef idx="minor">
            <a:schemeClr val="dk1"/>
          </a:fontRef>
        </p:style>
        <p:txBody>
          <a:bodyPr anchor="ctr">
            <a:normAutofit fontScale="97500"/>
          </a:bodyPr>
          <a:lstStyle/>
          <a:p>
            <a:pPr algn="ctr">
              <a:defRPr/>
            </a:pPr>
            <a:r>
              <a:rPr lang="en-GB" sz="4100" b="1" dirty="0">
                <a:solidFill>
                  <a:schemeClr val="tx2"/>
                </a:solidFill>
                <a:latin typeface="Segoe UI" pitchFamily="34" charset="0"/>
                <a:ea typeface="Segoe UI" pitchFamily="34" charset="0"/>
                <a:cs typeface="Segoe UI" pitchFamily="34" charset="0"/>
              </a:rPr>
              <a:t>Integrity of work </a:t>
            </a:r>
          </a:p>
          <a:p>
            <a:pPr>
              <a:defRPr/>
            </a:pPr>
            <a:endParaRPr lang="en-GB" sz="2800" b="1" dirty="0"/>
          </a:p>
          <a:p>
            <a:pPr marL="457200" indent="-457200">
              <a:buFont typeface="Arial" pitchFamily="34" charset="0"/>
              <a:buChar char="•"/>
              <a:defRPr/>
            </a:pPr>
            <a:r>
              <a:rPr lang="en-GB" sz="2800" b="1" dirty="0"/>
              <a:t>‘passing off’ </a:t>
            </a:r>
          </a:p>
          <a:p>
            <a:pPr marL="457200" indent="-457200">
              <a:buFont typeface="Arial" pitchFamily="34" charset="0"/>
              <a:buChar char="•"/>
              <a:defRPr/>
            </a:pPr>
            <a:r>
              <a:rPr lang="en-GB" sz="2800" b="1" dirty="0"/>
              <a:t>implying endorsement /affiliation </a:t>
            </a:r>
          </a:p>
          <a:p>
            <a:pPr marL="457200" indent="-457200">
              <a:buFont typeface="Arial" pitchFamily="34" charset="0"/>
              <a:buChar char="•"/>
              <a:defRPr/>
            </a:pPr>
            <a:r>
              <a:rPr lang="en-GB" sz="2800" b="1" dirty="0"/>
              <a:t>unfavourable remixing </a:t>
            </a:r>
          </a:p>
          <a:p>
            <a:pPr marL="457200" indent="-457200">
              <a:buFont typeface="Arial" pitchFamily="34" charset="0"/>
              <a:buChar char="•"/>
              <a:defRPr/>
            </a:pPr>
            <a:r>
              <a:rPr lang="en-GB" sz="2800" b="1" dirty="0"/>
              <a:t>CC licences specify ‘no endorsement’ ‘no sponsorship’ </a:t>
            </a:r>
          </a:p>
          <a:p>
            <a:pPr marL="457200" indent="-457200">
              <a:buFont typeface="Arial" pitchFamily="34" charset="0"/>
              <a:buChar char="•"/>
              <a:defRPr/>
            </a:pPr>
            <a:r>
              <a:rPr lang="en-GB" sz="2800" b="1" dirty="0"/>
              <a:t>Can require link back to original work </a:t>
            </a:r>
          </a:p>
          <a:p>
            <a:pPr marL="457200" indent="-457200">
              <a:buFont typeface="Arial" pitchFamily="34" charset="0"/>
              <a:buChar char="•"/>
              <a:defRPr/>
            </a:pPr>
            <a:r>
              <a:rPr lang="en-GB" sz="2800" b="1" dirty="0"/>
              <a:t>UK OGL – government with similar </a:t>
            </a:r>
            <a:r>
              <a:rPr lang="en-GB" sz="2800" b="1" dirty="0" smtClean="0"/>
              <a:t>concerns yet HMRC, ACAS, </a:t>
            </a:r>
            <a:r>
              <a:rPr lang="en-GB" sz="2800" b="1" dirty="0" err="1" smtClean="0"/>
              <a:t>GovUK</a:t>
            </a:r>
            <a:r>
              <a:rPr lang="en-GB" sz="2800" b="1" dirty="0" smtClean="0"/>
              <a:t> all use OGL  </a:t>
            </a:r>
            <a:endParaRPr lang="en-GB" sz="2800" b="1" dirty="0"/>
          </a:p>
        </p:txBody>
      </p:sp>
      <p:sp>
        <p:nvSpPr>
          <p:cNvPr id="11270" name="Text Box 28"/>
          <p:cNvSpPr txBox="1">
            <a:spLocks noChangeArrowheads="1"/>
          </p:cNvSpPr>
          <p:nvPr/>
        </p:nvSpPr>
        <p:spPr bwMode="auto">
          <a:xfrm>
            <a:off x="0" y="6505575"/>
            <a:ext cx="42211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GB" sz="1000">
                <a:solidFill>
                  <a:schemeClr val="bg1"/>
                </a:solidFill>
              </a:rPr>
              <a:t>‘Image of books’ By shutterhacks CC BY http://bit.ly/19EWI9i (on Flickr)</a:t>
            </a:r>
            <a:endParaRPr lang="en-US" sz="1000">
              <a:solidFill>
                <a:schemeClr val="bg1"/>
              </a:solidFill>
            </a:endParaRPr>
          </a:p>
        </p:txBody>
      </p:sp>
    </p:spTree>
    <p:custDataLst>
      <p:tags r:id="rId1"/>
    </p:custData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250825" y="609600"/>
            <a:ext cx="8642350" cy="1143000"/>
          </a:xfrm>
        </p:spPr>
        <p:txBody>
          <a:bodyPr/>
          <a:lstStyle/>
          <a:p>
            <a:endParaRPr lang="en-GB" smtClean="0"/>
          </a:p>
        </p:txBody>
      </p:sp>
      <p:sp>
        <p:nvSpPr>
          <p:cNvPr id="12291" name="Content Placeholder 2"/>
          <p:cNvSpPr>
            <a:spLocks noGrp="1"/>
          </p:cNvSpPr>
          <p:nvPr>
            <p:ph idx="1"/>
          </p:nvPr>
        </p:nvSpPr>
        <p:spPr>
          <a:xfrm>
            <a:off x="250825" y="1981200"/>
            <a:ext cx="8642350" cy="4114800"/>
          </a:xfrm>
        </p:spPr>
        <p:txBody>
          <a:bodyPr/>
          <a:lstStyle/>
          <a:p>
            <a:endParaRPr lang="en-GB" smtClean="0"/>
          </a:p>
        </p:txBody>
      </p:sp>
      <p:pic>
        <p:nvPicPr>
          <p:cNvPr id="419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438" y="0"/>
            <a:ext cx="10787063"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a:xfrm>
            <a:off x="684213" y="658813"/>
            <a:ext cx="7920037" cy="5473700"/>
          </a:xfrm>
          <a:prstGeom prst="rect">
            <a:avLst/>
          </a:prstGeom>
        </p:spPr>
        <p:style>
          <a:lnRef idx="2">
            <a:schemeClr val="accent2"/>
          </a:lnRef>
          <a:fillRef idx="1">
            <a:schemeClr val="lt1"/>
          </a:fillRef>
          <a:effectRef idx="0">
            <a:schemeClr val="accent2"/>
          </a:effectRef>
          <a:fontRef idx="minor">
            <a:schemeClr val="dk1"/>
          </a:fontRef>
        </p:style>
        <p:txBody>
          <a:bodyPr anchor="ctr">
            <a:normAutofit fontScale="97500"/>
          </a:bodyPr>
          <a:lstStyle/>
          <a:p>
            <a:pPr algn="ctr">
              <a:defRPr/>
            </a:pPr>
            <a:r>
              <a:rPr lang="en-GB" sz="2800" b="1" dirty="0"/>
              <a:t>Third Party content </a:t>
            </a:r>
          </a:p>
          <a:p>
            <a:pPr>
              <a:defRPr/>
            </a:pPr>
            <a:endParaRPr lang="en-GB" sz="2800" b="1" dirty="0"/>
          </a:p>
          <a:p>
            <a:pPr marL="457200" indent="-457200">
              <a:buFont typeface="Arial" pitchFamily="34" charset="0"/>
              <a:buChar char="•"/>
              <a:defRPr/>
            </a:pPr>
            <a:r>
              <a:rPr lang="en-GB" sz="2800" b="1" dirty="0"/>
              <a:t>Use clear © notices and marking to make different works distinct </a:t>
            </a:r>
          </a:p>
          <a:p>
            <a:pPr marL="457200" indent="-457200">
              <a:buFont typeface="Arial" pitchFamily="34" charset="0"/>
              <a:buChar char="•"/>
              <a:defRPr/>
            </a:pPr>
            <a:endParaRPr lang="en-GB" sz="2800" b="1" dirty="0"/>
          </a:p>
          <a:p>
            <a:pPr marL="457200" indent="-457200">
              <a:buFont typeface="Arial" pitchFamily="34" charset="0"/>
              <a:buChar char="•"/>
              <a:defRPr/>
            </a:pPr>
            <a:r>
              <a:rPr lang="en-GB" sz="2800" b="1" dirty="0"/>
              <a:t>E.g. Wired, Guardian, </a:t>
            </a:r>
            <a:r>
              <a:rPr lang="en-GB" sz="2800" b="1" dirty="0" smtClean="0"/>
              <a:t>BBC, when they use CC content, protect </a:t>
            </a:r>
            <a:r>
              <a:rPr lang="en-GB" sz="2800" b="1" dirty="0"/>
              <a:t>their own © by clear notices &amp; marking </a:t>
            </a:r>
          </a:p>
          <a:p>
            <a:pPr marL="457200" indent="-457200">
              <a:buFont typeface="Arial" pitchFamily="34" charset="0"/>
              <a:buChar char="•"/>
              <a:defRPr/>
            </a:pPr>
            <a:endParaRPr lang="en-GB" sz="2800" b="1" dirty="0"/>
          </a:p>
        </p:txBody>
      </p:sp>
      <p:sp>
        <p:nvSpPr>
          <p:cNvPr id="12294" name="Text Box 28"/>
          <p:cNvSpPr txBox="1">
            <a:spLocks noChangeArrowheads="1"/>
          </p:cNvSpPr>
          <p:nvPr/>
        </p:nvSpPr>
        <p:spPr bwMode="auto">
          <a:xfrm>
            <a:off x="222250" y="6502400"/>
            <a:ext cx="45910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GB" sz="1000">
                <a:hlinkClick r:id="rId5"/>
              </a:rPr>
              <a:t>From http://www.wired.co.uk/news/archive/2011-12/13/creative-commons-101</a:t>
            </a:r>
            <a:endParaRPr lang="en-US" sz="1000"/>
          </a:p>
        </p:txBody>
      </p:sp>
    </p:spTree>
    <p:custDataLst>
      <p:tags r:id="rId1"/>
    </p:custData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nodeType="afterGroup">
                            <p:stCondLst>
                              <p:cond delay="500"/>
                            </p:stCondLst>
                            <p:childTnLst>
                              <p:par>
                                <p:cTn id="9" presetID="9" presetClass="emph" presetSubtype="0" nodeType="afterEffect">
                                  <p:stCondLst>
                                    <p:cond delay="0"/>
                                  </p:stCondLst>
                                  <p:childTnLst>
                                    <p:set>
                                      <p:cBhvr rctx="PPT">
                                        <p:cTn id="10" dur="indefinite"/>
                                        <p:tgtEl>
                                          <p:spTgt spid="41986"/>
                                        </p:tgtEl>
                                        <p:attrNameLst>
                                          <p:attrName>style.opacity</p:attrName>
                                        </p:attrNameLst>
                                      </p:cBhvr>
                                      <p:to>
                                        <p:strVal val="0.5"/>
                                      </p:to>
                                    </p:set>
                                    <p:animEffect filter="image" prLst="opacity: 0.5">
                                      <p:cBhvr rctx="IE">
                                        <p:cTn id="11" dur="indefinite"/>
                                        <p:tgtEl>
                                          <p:spTgt spid="419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4813" y="0"/>
            <a:ext cx="960437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 Box 28"/>
          <p:cNvSpPr txBox="1">
            <a:spLocks noChangeArrowheads="1"/>
          </p:cNvSpPr>
          <p:nvPr/>
        </p:nvSpPr>
        <p:spPr bwMode="auto">
          <a:xfrm>
            <a:off x="0" y="6505575"/>
            <a:ext cx="45624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GB" sz="1000">
                <a:solidFill>
                  <a:schemeClr val="bg1"/>
                </a:solidFill>
              </a:rPr>
              <a:t>‘easy money’ By @Doug88888 CC BY NC SA http://bit.ly/11PIQnA (on Flickr)</a:t>
            </a:r>
            <a:endParaRPr lang="en-US" sz="1000">
              <a:solidFill>
                <a:schemeClr val="bg1"/>
              </a:solidFill>
            </a:endParaRPr>
          </a:p>
        </p:txBody>
      </p:sp>
      <p:sp>
        <p:nvSpPr>
          <p:cNvPr id="4" name="Title 1"/>
          <p:cNvSpPr txBox="1">
            <a:spLocks/>
          </p:cNvSpPr>
          <p:nvPr/>
        </p:nvSpPr>
        <p:spPr>
          <a:xfrm>
            <a:off x="684213" y="658813"/>
            <a:ext cx="7920037" cy="5473700"/>
          </a:xfrm>
          <a:prstGeom prst="rect">
            <a:avLst/>
          </a:prstGeom>
        </p:spPr>
        <p:style>
          <a:lnRef idx="2">
            <a:schemeClr val="accent2"/>
          </a:lnRef>
          <a:fillRef idx="1">
            <a:schemeClr val="lt1"/>
          </a:fillRef>
          <a:effectRef idx="0">
            <a:schemeClr val="accent2"/>
          </a:effectRef>
          <a:fontRef idx="minor">
            <a:schemeClr val="dk1"/>
          </a:fontRef>
        </p:style>
        <p:txBody>
          <a:bodyPr anchor="ctr">
            <a:normAutofit fontScale="97500"/>
          </a:bodyPr>
          <a:lstStyle/>
          <a:p>
            <a:pPr algn="ctr">
              <a:defRPr/>
            </a:pPr>
            <a:r>
              <a:rPr lang="en-GB" sz="2800" b="1" dirty="0"/>
              <a:t>Permitting commercial use</a:t>
            </a:r>
          </a:p>
          <a:p>
            <a:pPr>
              <a:defRPr/>
            </a:pPr>
            <a:endParaRPr lang="en-GB" sz="2800" b="1" dirty="0"/>
          </a:p>
          <a:p>
            <a:pPr algn="ctr" eaLnBrk="1" fontAlgn="auto" hangingPunct="1">
              <a:spcAft>
                <a:spcPts val="0"/>
              </a:spcAft>
              <a:defRPr/>
            </a:pPr>
            <a:endParaRPr lang="en-GB" sz="2800" b="1" dirty="0"/>
          </a:p>
          <a:p>
            <a:pPr marL="457200" indent="-457200" eaLnBrk="1" fontAlgn="auto" hangingPunct="1">
              <a:spcAft>
                <a:spcPts val="0"/>
              </a:spcAft>
              <a:buFont typeface="Arial" pitchFamily="34" charset="0"/>
              <a:buChar char="•"/>
              <a:defRPr/>
            </a:pPr>
            <a:r>
              <a:rPr lang="en-GB" sz="2800" b="1" dirty="0"/>
              <a:t>NC - Creates barriers to reuse </a:t>
            </a:r>
          </a:p>
          <a:p>
            <a:pPr marL="457200" indent="-457200" eaLnBrk="1" fontAlgn="auto" hangingPunct="1">
              <a:spcAft>
                <a:spcPts val="0"/>
              </a:spcAft>
              <a:buFont typeface="Arial" pitchFamily="34" charset="0"/>
              <a:buChar char="•"/>
              <a:defRPr/>
            </a:pPr>
            <a:endParaRPr lang="en-GB" sz="2800" b="1" i="1" dirty="0"/>
          </a:p>
          <a:p>
            <a:pPr marL="457200" indent="-457200" eaLnBrk="1" fontAlgn="auto" hangingPunct="1">
              <a:spcAft>
                <a:spcPts val="0"/>
              </a:spcAft>
              <a:buFont typeface="Arial" pitchFamily="34" charset="0"/>
              <a:buChar char="•"/>
              <a:defRPr/>
            </a:pPr>
            <a:r>
              <a:rPr lang="en-GB" sz="2800" b="1" i="1" dirty="0"/>
              <a:t>“primarily intended for or directed toward commercial advantage or private monetary compensation”</a:t>
            </a:r>
          </a:p>
          <a:p>
            <a:pPr>
              <a:defRPr/>
            </a:pPr>
            <a:endParaRPr lang="en-GB" sz="2800" b="1" dirty="0"/>
          </a:p>
          <a:p>
            <a:pPr marL="457200" indent="-457200">
              <a:buFont typeface="Arial" pitchFamily="34" charset="0"/>
              <a:buChar char="•"/>
              <a:defRPr/>
            </a:pPr>
            <a:r>
              <a:rPr lang="en-GB" sz="2800" b="1" dirty="0"/>
              <a:t>Can educators be prevented from reusing content that is licensed with a NC licence? </a:t>
            </a:r>
          </a:p>
          <a:p>
            <a:pPr marL="457200" indent="-457200">
              <a:buFont typeface="Arial" pitchFamily="34" charset="0"/>
              <a:buChar char="•"/>
              <a:defRPr/>
            </a:pPr>
            <a:endParaRPr lang="en-GB" sz="2800" b="1" dirty="0"/>
          </a:p>
        </p:txBody>
      </p:sp>
    </p:spTree>
    <p:custDataLst>
      <p:tags r:id="rId1"/>
    </p:custData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031" descr="http://farm4.static.flickr.com/3237/2865834995_3b656ace0d_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7925" y="-892175"/>
            <a:ext cx="11772900" cy="883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a:xfrm>
            <a:off x="-107950" y="549275"/>
            <a:ext cx="9432925" cy="5668963"/>
          </a:xfrm>
          <a:prstGeom prst="rect">
            <a:avLst/>
          </a:prstGeom>
          <a:solidFill>
            <a:srgbClr val="FFFFFF">
              <a:alpha val="85000"/>
            </a:srgbClr>
          </a:solidFill>
        </p:spPr>
        <p:txBody>
          <a:bodyPr anchor="ctr">
            <a:normAutofit fontScale="97500"/>
          </a:bodyPr>
          <a:lstStyle/>
          <a:p>
            <a:pPr fontAlgn="auto">
              <a:spcAft>
                <a:spcPts val="0"/>
              </a:spcAft>
              <a:defRPr/>
            </a:pPr>
            <a:endParaRPr lang="en-US" sz="4400" dirty="0">
              <a:latin typeface="+mj-lt"/>
              <a:ea typeface="+mj-ea"/>
              <a:cs typeface="+mj-cs"/>
            </a:endParaRPr>
          </a:p>
        </p:txBody>
      </p:sp>
      <p:sp>
        <p:nvSpPr>
          <p:cNvPr id="2" name="Rectangle 2"/>
          <p:cNvSpPr>
            <a:spLocks noGrp="1" noChangeArrowheads="1"/>
          </p:cNvSpPr>
          <p:nvPr>
            <p:ph type="title"/>
          </p:nvPr>
        </p:nvSpPr>
        <p:spPr>
          <a:xfrm>
            <a:off x="250825" y="609600"/>
            <a:ext cx="8642350" cy="1143000"/>
          </a:xfrm>
        </p:spPr>
        <p:txBody>
          <a:bodyPr/>
          <a:lstStyle/>
          <a:p>
            <a:pPr eaLnBrk="1" hangingPunct="1"/>
            <a:r>
              <a:rPr lang="en-US" b="1" smtClean="0"/>
              <a:t>Summary </a:t>
            </a:r>
            <a:endParaRPr lang="en-US" smtClean="0"/>
          </a:p>
        </p:txBody>
      </p:sp>
      <p:sp>
        <p:nvSpPr>
          <p:cNvPr id="11267" name="Rectangle 3"/>
          <p:cNvSpPr>
            <a:spLocks noGrp="1" noChangeArrowheads="1"/>
          </p:cNvSpPr>
          <p:nvPr>
            <p:ph type="body" idx="1"/>
          </p:nvPr>
        </p:nvSpPr>
        <p:spPr>
          <a:xfrm>
            <a:off x="250825" y="1700213"/>
            <a:ext cx="8642350" cy="3024187"/>
          </a:xfrm>
        </p:spPr>
        <p:txBody>
          <a:bodyPr/>
          <a:lstStyle/>
          <a:p>
            <a:pPr eaLnBrk="1" hangingPunct="1">
              <a:lnSpc>
                <a:spcPct val="90000"/>
              </a:lnSpc>
            </a:pPr>
            <a:r>
              <a:rPr lang="en-US" sz="2700" b="1" kern="1200" dirty="0" smtClean="0">
                <a:solidFill>
                  <a:schemeClr val="dk1"/>
                </a:solidFill>
                <a:latin typeface="+mn-lt"/>
                <a:ea typeface="+mn-ea"/>
                <a:cs typeface="+mn-cs"/>
              </a:rPr>
              <a:t>CC offers Choice</a:t>
            </a:r>
            <a:endParaRPr lang="en-US" sz="2700" b="1" kern="1200" dirty="0">
              <a:solidFill>
                <a:schemeClr val="dk1"/>
              </a:solidFill>
              <a:latin typeface="+mn-lt"/>
              <a:ea typeface="+mn-ea"/>
              <a:cs typeface="+mn-cs"/>
            </a:endParaRPr>
          </a:p>
          <a:p>
            <a:pPr eaLnBrk="1" hangingPunct="1">
              <a:lnSpc>
                <a:spcPct val="90000"/>
              </a:lnSpc>
            </a:pPr>
            <a:r>
              <a:rPr lang="en-US" sz="2700" b="1" kern="1200" dirty="0" smtClean="0">
                <a:solidFill>
                  <a:schemeClr val="dk1"/>
                </a:solidFill>
                <a:latin typeface="+mn-lt"/>
                <a:ea typeface="+mn-ea"/>
                <a:cs typeface="+mn-cs"/>
              </a:rPr>
              <a:t>CC </a:t>
            </a:r>
            <a:r>
              <a:rPr lang="en-US" sz="2700" b="1" kern="1200" dirty="0" err="1">
                <a:solidFill>
                  <a:schemeClr val="dk1"/>
                </a:solidFill>
                <a:latin typeface="+mn-lt"/>
                <a:ea typeface="+mn-ea"/>
                <a:cs typeface="+mn-cs"/>
              </a:rPr>
              <a:t>licences</a:t>
            </a:r>
            <a:r>
              <a:rPr lang="en-US" sz="2700" b="1" kern="1200" dirty="0">
                <a:solidFill>
                  <a:schemeClr val="dk1"/>
                </a:solidFill>
                <a:latin typeface="+mn-lt"/>
                <a:ea typeface="+mn-ea"/>
                <a:cs typeface="+mn-cs"/>
              </a:rPr>
              <a:t> are well established, globally </a:t>
            </a:r>
            <a:r>
              <a:rPr lang="en-US" sz="2700" b="1" kern="1200" dirty="0" err="1">
                <a:solidFill>
                  <a:schemeClr val="dk1"/>
                </a:solidFill>
                <a:latin typeface="+mn-lt"/>
                <a:ea typeface="+mn-ea"/>
                <a:cs typeface="+mn-cs"/>
              </a:rPr>
              <a:t>recognised</a:t>
            </a:r>
            <a:r>
              <a:rPr lang="en-US" sz="2700" b="1" kern="1200" dirty="0">
                <a:solidFill>
                  <a:schemeClr val="dk1"/>
                </a:solidFill>
                <a:latin typeface="+mn-lt"/>
                <a:ea typeface="+mn-ea"/>
                <a:cs typeface="+mn-cs"/>
              </a:rPr>
              <a:t> &amp; legally robust © </a:t>
            </a:r>
            <a:r>
              <a:rPr lang="en-US" sz="2700" b="1" kern="1200" dirty="0" err="1">
                <a:solidFill>
                  <a:schemeClr val="dk1"/>
                </a:solidFill>
                <a:latin typeface="+mn-lt"/>
                <a:ea typeface="+mn-ea"/>
                <a:cs typeface="+mn-cs"/>
              </a:rPr>
              <a:t>licences</a:t>
            </a:r>
            <a:r>
              <a:rPr lang="en-US" sz="2700" b="1" kern="1200" dirty="0">
                <a:solidFill>
                  <a:schemeClr val="dk1"/>
                </a:solidFill>
                <a:latin typeface="+mn-lt"/>
                <a:ea typeface="+mn-ea"/>
                <a:cs typeface="+mn-cs"/>
              </a:rPr>
              <a:t> that enable frictionless sharing </a:t>
            </a:r>
            <a:r>
              <a:rPr lang="en-US" sz="2700" b="1" kern="1200" dirty="0" smtClean="0">
                <a:solidFill>
                  <a:schemeClr val="dk1"/>
                </a:solidFill>
                <a:latin typeface="+mn-lt"/>
                <a:ea typeface="+mn-ea"/>
                <a:cs typeface="+mn-cs"/>
              </a:rPr>
              <a:t>while requiring attribution </a:t>
            </a:r>
            <a:endParaRPr lang="en-US" sz="2700" b="1" kern="1200" dirty="0">
              <a:solidFill>
                <a:schemeClr val="dk1"/>
              </a:solidFill>
              <a:latin typeface="+mn-lt"/>
              <a:ea typeface="+mn-ea"/>
              <a:cs typeface="+mn-cs"/>
            </a:endParaRPr>
          </a:p>
          <a:p>
            <a:pPr marL="0" indent="0" eaLnBrk="1" hangingPunct="1">
              <a:lnSpc>
                <a:spcPct val="90000"/>
              </a:lnSpc>
              <a:buNone/>
            </a:pPr>
            <a:endParaRPr lang="en-US" sz="3600" dirty="0" smtClean="0"/>
          </a:p>
        </p:txBody>
      </p:sp>
      <p:sp>
        <p:nvSpPr>
          <p:cNvPr id="14342" name="Rectangle 4"/>
          <p:cNvSpPr>
            <a:spLocks noChangeArrowheads="1"/>
          </p:cNvSpPr>
          <p:nvPr/>
        </p:nvSpPr>
        <p:spPr bwMode="auto">
          <a:xfrm>
            <a:off x="2089150" y="59896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14344" name="Text Box 28"/>
          <p:cNvSpPr txBox="1">
            <a:spLocks noChangeArrowheads="1"/>
          </p:cNvSpPr>
          <p:nvPr/>
        </p:nvSpPr>
        <p:spPr bwMode="auto">
          <a:xfrm>
            <a:off x="90488" y="6457950"/>
            <a:ext cx="4518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GB" sz="1000"/>
              <a:t>‘Creative Commons Licences for Madagascar’ by Foko Madagascar CC BY NC SA http://www.flickr.com/photos/foko_madagascar/2865834995/sizes/l/</a:t>
            </a:r>
            <a:endParaRPr lang="en-US" sz="1000"/>
          </a:p>
        </p:txBody>
      </p:sp>
    </p:spTree>
    <p:custDataLst>
      <p:tags r:id="rId1"/>
    </p:custData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267"/>
                                        </p:tgtEl>
                                        <p:attrNameLst>
                                          <p:attrName>style.visibility</p:attrName>
                                        </p:attrNameLst>
                                      </p:cBhvr>
                                      <p:to>
                                        <p:strVal val="visible"/>
                                      </p:to>
                                    </p:set>
                                    <p:animEffect transition="in" filter="fade">
                                      <p:cBhvr>
                                        <p:cTn id="15" dur="5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1126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50825" y="609600"/>
            <a:ext cx="8642350" cy="1143000"/>
          </a:xfrm>
        </p:spPr>
        <p:txBody>
          <a:bodyPr/>
          <a:lstStyle/>
          <a:p>
            <a:endParaRPr lang="en-GB" smtClean="0"/>
          </a:p>
        </p:txBody>
      </p:sp>
      <p:sp>
        <p:nvSpPr>
          <p:cNvPr id="3075" name="Content Placeholder 2"/>
          <p:cNvSpPr>
            <a:spLocks noGrp="1"/>
          </p:cNvSpPr>
          <p:nvPr>
            <p:ph idx="1"/>
          </p:nvPr>
        </p:nvSpPr>
        <p:spPr>
          <a:xfrm>
            <a:off x="250825" y="1981200"/>
            <a:ext cx="8642350" cy="4114800"/>
          </a:xfrm>
        </p:spPr>
        <p:txBody>
          <a:bodyPr/>
          <a:lstStyle/>
          <a:p>
            <a:endParaRPr lang="en-GB" smtClean="0"/>
          </a:p>
        </p:txBody>
      </p:sp>
      <p:pic>
        <p:nvPicPr>
          <p:cNvPr id="4" name="Picture 5" descr="http://farm1.static.flickr.com/67/230664393_62736c8441_b.jpg"/>
          <p:cNvPicPr>
            <a:picLocks noChangeAspect="1" noChangeArrowheads="1"/>
          </p:cNvPicPr>
          <p:nvPr/>
        </p:nvPicPr>
        <p:blipFill>
          <a:blip r:embed="rId4"/>
          <a:srcRect/>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a:xfrm>
            <a:off x="468313" y="692150"/>
            <a:ext cx="7920037" cy="5473700"/>
          </a:xfrm>
          <a:prstGeom prst="rect">
            <a:avLst/>
          </a:prstGeom>
        </p:spPr>
        <p:style>
          <a:lnRef idx="2">
            <a:schemeClr val="accent2"/>
          </a:lnRef>
          <a:fillRef idx="1">
            <a:schemeClr val="lt1"/>
          </a:fillRef>
          <a:effectRef idx="0">
            <a:schemeClr val="accent2"/>
          </a:effectRef>
          <a:fontRef idx="minor">
            <a:schemeClr val="dk1"/>
          </a:fontRef>
        </p:style>
        <p:txBody>
          <a:bodyPr anchor="ctr">
            <a:normAutofit fontScale="97500"/>
          </a:bodyPr>
          <a:lstStyle/>
          <a:p>
            <a:pPr marL="514350" indent="-514350">
              <a:buFontTx/>
              <a:buAutoNum type="arabicPeriod"/>
              <a:defRPr/>
            </a:pPr>
            <a:r>
              <a:rPr lang="en-GB" sz="3200" b="1" dirty="0">
                <a:solidFill>
                  <a:schemeClr val="tx1"/>
                </a:solidFill>
                <a:latin typeface="Segoe UI" pitchFamily="34" charset="0"/>
                <a:ea typeface="Segoe UI" pitchFamily="34" charset="0"/>
                <a:cs typeface="Segoe UI" pitchFamily="34" charset="0"/>
              </a:rPr>
              <a:t>(brief) Overview of Creative Commons (CC) </a:t>
            </a:r>
            <a:r>
              <a:rPr lang="en-GB" sz="3200" b="1" dirty="0" smtClean="0">
                <a:solidFill>
                  <a:schemeClr val="tx1"/>
                </a:solidFill>
                <a:latin typeface="Segoe UI" pitchFamily="34" charset="0"/>
                <a:ea typeface="Segoe UI" pitchFamily="34" charset="0"/>
                <a:cs typeface="Segoe UI" pitchFamily="34" charset="0"/>
              </a:rPr>
              <a:t>Licences </a:t>
            </a:r>
            <a:endParaRPr lang="en-GB" sz="3200" b="1" dirty="0" smtClean="0">
              <a:solidFill>
                <a:schemeClr val="tx1"/>
              </a:solidFill>
              <a:latin typeface="Segoe UI" pitchFamily="34" charset="0"/>
              <a:ea typeface="Segoe UI" pitchFamily="34" charset="0"/>
              <a:cs typeface="Segoe UI" pitchFamily="34" charset="0"/>
            </a:endParaRPr>
          </a:p>
          <a:p>
            <a:pPr marL="514350" indent="-514350">
              <a:buFontTx/>
              <a:buAutoNum type="arabicPeriod"/>
              <a:defRPr/>
            </a:pPr>
            <a:r>
              <a:rPr lang="en-GB" sz="3200" b="1" dirty="0" smtClean="0">
                <a:solidFill>
                  <a:schemeClr val="tx1"/>
                </a:solidFill>
                <a:latin typeface="Segoe UI" pitchFamily="34" charset="0"/>
                <a:ea typeface="Segoe UI" pitchFamily="34" charset="0"/>
                <a:cs typeface="Segoe UI" pitchFamily="34" charset="0"/>
              </a:rPr>
              <a:t>E.gs of Use </a:t>
            </a:r>
            <a:r>
              <a:rPr lang="en-GB" sz="3200" b="1" dirty="0" smtClean="0">
                <a:solidFill>
                  <a:schemeClr val="tx1"/>
                </a:solidFill>
                <a:latin typeface="Segoe UI" pitchFamily="34" charset="0"/>
                <a:ea typeface="Segoe UI" pitchFamily="34" charset="0"/>
                <a:cs typeface="Segoe UI" pitchFamily="34" charset="0"/>
              </a:rPr>
              <a:t>in Education </a:t>
            </a:r>
            <a:endParaRPr lang="en-GB" sz="3200" b="1" dirty="0">
              <a:solidFill>
                <a:schemeClr val="tx1"/>
              </a:solidFill>
              <a:latin typeface="Segoe UI" pitchFamily="34" charset="0"/>
              <a:ea typeface="Segoe UI" pitchFamily="34" charset="0"/>
              <a:cs typeface="Segoe UI" pitchFamily="34" charset="0"/>
            </a:endParaRPr>
          </a:p>
          <a:p>
            <a:pPr marL="514350" indent="-514350">
              <a:buFontTx/>
              <a:buAutoNum type="arabicPeriod"/>
              <a:defRPr/>
            </a:pPr>
            <a:r>
              <a:rPr lang="en-GB" sz="3200" b="1" dirty="0">
                <a:solidFill>
                  <a:schemeClr val="tx1"/>
                </a:solidFill>
                <a:latin typeface="Segoe UI" pitchFamily="34" charset="0"/>
                <a:ea typeface="Segoe UI" pitchFamily="34" charset="0"/>
                <a:cs typeface="Segoe UI" pitchFamily="34" charset="0"/>
              </a:rPr>
              <a:t>Discuss </a:t>
            </a:r>
            <a:r>
              <a:rPr lang="en-GB" sz="3200" b="1" dirty="0" smtClean="0">
                <a:solidFill>
                  <a:schemeClr val="tx1"/>
                </a:solidFill>
                <a:latin typeface="Segoe UI" pitchFamily="34" charset="0"/>
                <a:ea typeface="Segoe UI" pitchFamily="34" charset="0"/>
                <a:cs typeface="Segoe UI" pitchFamily="34" charset="0"/>
              </a:rPr>
              <a:t>advantages and main </a:t>
            </a:r>
            <a:r>
              <a:rPr lang="en-GB" sz="3200" b="1" dirty="0" smtClean="0">
                <a:solidFill>
                  <a:schemeClr val="tx1"/>
                </a:solidFill>
                <a:latin typeface="Segoe UI" pitchFamily="34" charset="0"/>
                <a:ea typeface="Segoe UI" pitchFamily="34" charset="0"/>
                <a:cs typeface="Segoe UI" pitchFamily="34" charset="0"/>
              </a:rPr>
              <a:t>issues to consider re </a:t>
            </a:r>
            <a:r>
              <a:rPr lang="en-GB" sz="3200" b="1" dirty="0">
                <a:solidFill>
                  <a:schemeClr val="tx1"/>
                </a:solidFill>
                <a:latin typeface="Segoe UI" pitchFamily="34" charset="0"/>
                <a:ea typeface="Segoe UI" pitchFamily="34" charset="0"/>
                <a:cs typeface="Segoe UI" pitchFamily="34" charset="0"/>
              </a:rPr>
              <a:t>CC </a:t>
            </a:r>
          </a:p>
          <a:p>
            <a:pPr marL="1428750" lvl="2" indent="-514350">
              <a:buFont typeface="Arial" panose="020B0604020202020204" pitchFamily="34" charset="0"/>
              <a:buChar char="•"/>
              <a:defRPr/>
            </a:pPr>
            <a:r>
              <a:rPr lang="en-GB" sz="3200" b="1" dirty="0" smtClean="0">
                <a:solidFill>
                  <a:schemeClr val="tx1"/>
                </a:solidFill>
                <a:latin typeface="Segoe UI" pitchFamily="34" charset="0"/>
                <a:ea typeface="Segoe UI" pitchFamily="34" charset="0"/>
                <a:cs typeface="Segoe UI" pitchFamily="34" charset="0"/>
              </a:rPr>
              <a:t>Getting Credit / Attribution </a:t>
            </a:r>
          </a:p>
          <a:p>
            <a:pPr marL="1371600" lvl="2" indent="-457200">
              <a:buFont typeface="Arial" pitchFamily="34" charset="0"/>
              <a:buChar char="•"/>
              <a:defRPr/>
            </a:pPr>
            <a:r>
              <a:rPr lang="en-GB" sz="3200" b="1" dirty="0" smtClean="0">
                <a:solidFill>
                  <a:schemeClr val="tx1"/>
                </a:solidFill>
                <a:latin typeface="Segoe UI" pitchFamily="34" charset="0"/>
                <a:ea typeface="Segoe UI" pitchFamily="34" charset="0"/>
                <a:cs typeface="Segoe UI" pitchFamily="34" charset="0"/>
              </a:rPr>
              <a:t>Preserving </a:t>
            </a:r>
            <a:r>
              <a:rPr lang="en-GB" sz="3200" b="1" dirty="0">
                <a:solidFill>
                  <a:schemeClr val="tx1"/>
                </a:solidFill>
                <a:latin typeface="Segoe UI" pitchFamily="34" charset="0"/>
                <a:ea typeface="Segoe UI" pitchFamily="34" charset="0"/>
                <a:cs typeface="Segoe UI" pitchFamily="34" charset="0"/>
              </a:rPr>
              <a:t>Integrity of Work </a:t>
            </a:r>
          </a:p>
          <a:p>
            <a:pPr marL="1371600" lvl="2" indent="-457200">
              <a:buFont typeface="Arial" pitchFamily="34" charset="0"/>
              <a:buChar char="•"/>
              <a:defRPr/>
            </a:pPr>
            <a:r>
              <a:rPr lang="en-GB" sz="3200" b="1" dirty="0">
                <a:solidFill>
                  <a:schemeClr val="tx1"/>
                </a:solidFill>
                <a:latin typeface="Segoe UI" pitchFamily="34" charset="0"/>
                <a:ea typeface="Segoe UI" pitchFamily="34" charset="0"/>
                <a:cs typeface="Segoe UI" pitchFamily="34" charset="0"/>
              </a:rPr>
              <a:t>Third Party Content </a:t>
            </a:r>
          </a:p>
          <a:p>
            <a:pPr marL="1371600" lvl="2" indent="-457200">
              <a:buFont typeface="Arial" pitchFamily="34" charset="0"/>
              <a:buChar char="•"/>
              <a:defRPr/>
            </a:pPr>
            <a:r>
              <a:rPr lang="en-GB" sz="3200" b="1" dirty="0">
                <a:solidFill>
                  <a:schemeClr val="tx1"/>
                </a:solidFill>
                <a:latin typeface="Segoe UI" pitchFamily="34" charset="0"/>
                <a:ea typeface="Segoe UI" pitchFamily="34" charset="0"/>
                <a:cs typeface="Segoe UI" pitchFamily="34" charset="0"/>
              </a:rPr>
              <a:t>Permitting Commercial Use </a:t>
            </a:r>
            <a:endParaRPr lang="en-GB" sz="3200" b="1" dirty="0" smtClean="0">
              <a:solidFill>
                <a:schemeClr val="tx1"/>
              </a:solidFill>
              <a:latin typeface="Segoe UI" pitchFamily="34" charset="0"/>
              <a:ea typeface="Segoe UI" pitchFamily="34" charset="0"/>
              <a:cs typeface="Segoe UI" pitchFamily="34" charset="0"/>
            </a:endParaRPr>
          </a:p>
          <a:p>
            <a:pPr>
              <a:defRPr/>
            </a:pPr>
            <a:r>
              <a:rPr lang="en-GB" sz="3200" b="1" dirty="0" smtClean="0">
                <a:solidFill>
                  <a:schemeClr val="tx1"/>
                </a:solidFill>
                <a:latin typeface="Segoe UI" pitchFamily="34" charset="0"/>
                <a:ea typeface="Segoe UI" pitchFamily="34" charset="0"/>
                <a:cs typeface="Segoe UI" pitchFamily="34" charset="0"/>
              </a:rPr>
              <a:t>4. </a:t>
            </a:r>
            <a:r>
              <a:rPr lang="en-GB" sz="3200" b="1" dirty="0">
                <a:solidFill>
                  <a:schemeClr val="tx1"/>
                </a:solidFill>
                <a:latin typeface="Segoe UI" pitchFamily="34" charset="0"/>
                <a:ea typeface="Segoe UI" pitchFamily="34" charset="0"/>
                <a:cs typeface="Segoe UI" pitchFamily="34" charset="0"/>
              </a:rPr>
              <a:t>Identify use in your professional role  </a:t>
            </a:r>
          </a:p>
        </p:txBody>
      </p:sp>
      <p:sp>
        <p:nvSpPr>
          <p:cNvPr id="3078" name="Text Box 28"/>
          <p:cNvSpPr txBox="1">
            <a:spLocks noChangeArrowheads="1"/>
          </p:cNvSpPr>
          <p:nvPr/>
        </p:nvSpPr>
        <p:spPr bwMode="auto">
          <a:xfrm>
            <a:off x="34925" y="6611938"/>
            <a:ext cx="53578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GB" sz="1000">
                <a:solidFill>
                  <a:schemeClr val="bg1"/>
                </a:solidFill>
              </a:rPr>
              <a:t>‘Aim’ by Franco Folini CC BY SA </a:t>
            </a:r>
            <a:r>
              <a:rPr lang="en-US" sz="1000">
                <a:solidFill>
                  <a:schemeClr val="bg1"/>
                </a:solidFill>
              </a:rPr>
              <a:t> </a:t>
            </a:r>
            <a:r>
              <a:rPr lang="en-GB" sz="1000">
                <a:solidFill>
                  <a:schemeClr val="bg1"/>
                </a:solidFill>
              </a:rPr>
              <a:t>http://www.flickr.com/photos/livenature/230664393/sizes/l/</a:t>
            </a:r>
            <a:endParaRPr lang="en-US" sz="1000">
              <a:solidFill>
                <a:schemeClr val="bg1"/>
              </a:solidFill>
            </a:endParaRPr>
          </a:p>
        </p:txBody>
      </p:sp>
    </p:spTree>
    <p:custDataLst>
      <p:tags r:id="rId1"/>
    </p:custData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Links re Qs </a:t>
            </a:r>
            <a:endParaRPr lang="en-GB" dirty="0"/>
          </a:p>
        </p:txBody>
      </p:sp>
      <p:sp>
        <p:nvSpPr>
          <p:cNvPr id="3" name="Content Placeholder 2"/>
          <p:cNvSpPr>
            <a:spLocks noGrp="1"/>
          </p:cNvSpPr>
          <p:nvPr>
            <p:ph idx="1"/>
          </p:nvPr>
        </p:nvSpPr>
        <p:spPr>
          <a:xfrm>
            <a:off x="251520" y="1752600"/>
            <a:ext cx="8640960" cy="4114800"/>
          </a:xfrm>
        </p:spPr>
        <p:txBody>
          <a:bodyPr/>
          <a:lstStyle/>
          <a:p>
            <a:pPr marL="0" indent="0">
              <a:buNone/>
            </a:pPr>
            <a:r>
              <a:rPr lang="en-GB" b="1" dirty="0" smtClean="0"/>
              <a:t>Legal Cases:  </a:t>
            </a:r>
          </a:p>
          <a:p>
            <a:pPr marL="0" indent="0">
              <a:buNone/>
            </a:pPr>
            <a:r>
              <a:rPr lang="en-GB" sz="2800" b="1" dirty="0" smtClean="0">
                <a:hlinkClick r:id="rId3"/>
              </a:rPr>
              <a:t>https</a:t>
            </a:r>
            <a:r>
              <a:rPr lang="en-GB" sz="2800" b="1" dirty="0">
                <a:hlinkClick r:id="rId3"/>
              </a:rPr>
              <a:t>://</a:t>
            </a:r>
            <a:r>
              <a:rPr lang="en-GB" sz="2800" b="1" dirty="0" smtClean="0">
                <a:hlinkClick r:id="rId3"/>
              </a:rPr>
              <a:t>wiki.creativecommons.org/Case_Law</a:t>
            </a:r>
            <a:endParaRPr lang="en-GB" sz="2800" b="1" dirty="0" smtClean="0"/>
          </a:p>
          <a:p>
            <a:pPr marL="0" indent="0">
              <a:buNone/>
            </a:pPr>
            <a:r>
              <a:rPr lang="en-GB" b="1" dirty="0" smtClean="0"/>
              <a:t>Open Education Policies</a:t>
            </a:r>
            <a:r>
              <a:rPr lang="en-GB" dirty="0" smtClean="0"/>
              <a:t>: </a:t>
            </a:r>
          </a:p>
          <a:p>
            <a:pPr marL="0" indent="0">
              <a:buNone/>
            </a:pPr>
            <a:r>
              <a:rPr lang="en-GB" sz="2800" b="1" dirty="0">
                <a:hlinkClick r:id="rId4"/>
              </a:rPr>
              <a:t>https://</a:t>
            </a:r>
            <a:r>
              <a:rPr lang="en-GB" sz="2800" b="1" dirty="0" smtClean="0">
                <a:hlinkClick r:id="rId4"/>
              </a:rPr>
              <a:t>wiki.creativecommons.org/OER_Policy_Registry</a:t>
            </a:r>
            <a:endParaRPr lang="en-GB" sz="2800" b="1" dirty="0" smtClean="0"/>
          </a:p>
          <a:p>
            <a:pPr marL="0" indent="0">
              <a:buNone/>
            </a:pPr>
            <a:r>
              <a:rPr lang="en-GB" b="1" dirty="0" smtClean="0"/>
              <a:t>CC version 4.0 for Education </a:t>
            </a:r>
          </a:p>
          <a:p>
            <a:pPr marL="0" indent="0">
              <a:buNone/>
            </a:pPr>
            <a:r>
              <a:rPr lang="en-GB" sz="2800" b="1" dirty="0">
                <a:hlinkClick r:id="rId5"/>
              </a:rPr>
              <a:t>http://</a:t>
            </a:r>
            <a:r>
              <a:rPr lang="en-GB" sz="2800" b="1" dirty="0" smtClean="0">
                <a:hlinkClick r:id="rId5"/>
              </a:rPr>
              <a:t>www.slideshare.net/janeatcc/v40-for-education-final</a:t>
            </a:r>
            <a:endParaRPr lang="en-GB" sz="2800" b="1" dirty="0" smtClean="0"/>
          </a:p>
          <a:p>
            <a:pPr marL="0" indent="0">
              <a:buNone/>
            </a:pPr>
            <a:endParaRPr lang="en-GB" dirty="0" smtClean="0"/>
          </a:p>
          <a:p>
            <a:endParaRPr lang="en-GB" dirty="0"/>
          </a:p>
        </p:txBody>
      </p:sp>
    </p:spTree>
    <p:extLst>
      <p:ext uri="{BB962C8B-B14F-4D97-AF65-F5344CB8AC3E}">
        <p14:creationId xmlns:p14="http://schemas.microsoft.com/office/powerpoint/2010/main" val="3498605191"/>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Joscelyn\Downloads\2796367140_7fd4fd39f8_z.jp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85725" y="-28575"/>
            <a:ext cx="10318750" cy="6886575"/>
          </a:xfrm>
          <a:noFill/>
        </p:spPr>
      </p:pic>
      <p:sp>
        <p:nvSpPr>
          <p:cNvPr id="15363" name="Text Box 28"/>
          <p:cNvSpPr txBox="1">
            <a:spLocks noChangeArrowheads="1"/>
          </p:cNvSpPr>
          <p:nvPr/>
        </p:nvSpPr>
        <p:spPr bwMode="auto">
          <a:xfrm>
            <a:off x="4763" y="6486525"/>
            <a:ext cx="73453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GB" sz="1000">
                <a:solidFill>
                  <a:schemeClr val="bg1"/>
                </a:solidFill>
              </a:rPr>
              <a:t>Multitud// Crowd’ By PictFactroy CC BY http://www.flickr.com/photos/pictfactory/2796367140</a:t>
            </a:r>
            <a:r>
              <a:rPr lang="en-GB" sz="1000"/>
              <a:t>/</a:t>
            </a:r>
            <a:r>
              <a:rPr lang="en-GB" sz="1000">
                <a:solidFill>
                  <a:schemeClr val="bg1"/>
                </a:solidFill>
              </a:rPr>
              <a:t>   </a:t>
            </a:r>
            <a:r>
              <a:rPr lang="en-GB" sz="1000"/>
              <a:t/>
            </a:r>
            <a:br>
              <a:rPr lang="en-GB" sz="1000"/>
            </a:br>
            <a:r>
              <a:rPr lang="en-GB" sz="1000">
                <a:solidFill>
                  <a:schemeClr val="bg1"/>
                </a:solidFill>
              </a:rPr>
              <a:t> </a:t>
            </a:r>
            <a:endParaRPr lang="en-US" sz="1000">
              <a:solidFill>
                <a:schemeClr val="bg1"/>
              </a:solidFill>
            </a:endParaRPr>
          </a:p>
        </p:txBody>
      </p:sp>
      <p:sp>
        <p:nvSpPr>
          <p:cNvPr id="4" name="Title 1"/>
          <p:cNvSpPr txBox="1">
            <a:spLocks/>
          </p:cNvSpPr>
          <p:nvPr/>
        </p:nvSpPr>
        <p:spPr>
          <a:xfrm>
            <a:off x="827088" y="658813"/>
            <a:ext cx="7920037" cy="5473700"/>
          </a:xfrm>
          <a:prstGeom prst="rect">
            <a:avLst/>
          </a:prstGeom>
          <a:solidFill>
            <a:srgbClr val="FFFFFF">
              <a:alpha val="85000"/>
            </a:srgbClr>
          </a:solidFill>
        </p:spPr>
        <p:txBody>
          <a:bodyPr anchor="ctr">
            <a:normAutofit fontScale="97500"/>
          </a:bodyPr>
          <a:lstStyle/>
          <a:p>
            <a:pPr marL="457200" indent="-457200" algn="ctr">
              <a:buFont typeface="Arial" pitchFamily="34" charset="0"/>
              <a:buChar char="•"/>
              <a:defRPr/>
            </a:pPr>
            <a:endParaRPr lang="en-GB" sz="2800" b="1" dirty="0"/>
          </a:p>
        </p:txBody>
      </p:sp>
      <p:sp>
        <p:nvSpPr>
          <p:cNvPr id="5" name="Rectangle 1"/>
          <p:cNvSpPr>
            <a:spLocks noChangeArrowheads="1"/>
          </p:cNvSpPr>
          <p:nvPr/>
        </p:nvSpPr>
        <p:spPr bwMode="auto">
          <a:xfrm>
            <a:off x="1547664" y="1772816"/>
            <a:ext cx="6840760" cy="1200329"/>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a:defRPr/>
            </a:pPr>
            <a:r>
              <a:rPr lang="en-GB" i="1" dirty="0"/>
              <a:t>“</a:t>
            </a:r>
            <a:r>
              <a:rPr lang="en-GB" b="1" i="1" dirty="0"/>
              <a:t>Obscurity is a far greater threat to authors and creative artists than piracy.” </a:t>
            </a:r>
            <a:br>
              <a:rPr lang="en-GB" b="1" i="1" dirty="0"/>
            </a:br>
            <a:r>
              <a:rPr lang="en-GB" b="1" i="1" dirty="0"/>
              <a:t>- </a:t>
            </a:r>
            <a:r>
              <a:rPr lang="en-GB" b="1" dirty="0"/>
              <a:t>Tim O’Reilly </a:t>
            </a:r>
            <a:endParaRPr lang="en-GB" dirty="0"/>
          </a:p>
        </p:txBody>
      </p:sp>
      <p:pic>
        <p:nvPicPr>
          <p:cNvPr id="6" name="Picture 7" descr="O'Reilly Media, Inc."/>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283968" y="4077072"/>
            <a:ext cx="3908384" cy="110795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custDataLst>
      <p:tags r:id="rId1"/>
    </p:custData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1433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50825" y="609600"/>
            <a:ext cx="8642350" cy="1143000"/>
          </a:xfrm>
        </p:spPr>
        <p:txBody>
          <a:bodyPr/>
          <a:lstStyle/>
          <a:p>
            <a:endParaRPr lang="en-GB" smtClean="0"/>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107950" y="-104775"/>
            <a:ext cx="9283700" cy="6962775"/>
          </a:xfrm>
        </p:spPr>
      </p:pic>
      <p:sp>
        <p:nvSpPr>
          <p:cNvPr id="6" name="Title 1"/>
          <p:cNvSpPr txBox="1">
            <a:spLocks/>
          </p:cNvSpPr>
          <p:nvPr/>
        </p:nvSpPr>
        <p:spPr>
          <a:xfrm>
            <a:off x="468313" y="692150"/>
            <a:ext cx="7920037" cy="5473700"/>
          </a:xfrm>
          <a:prstGeom prst="rect">
            <a:avLst/>
          </a:prstGeom>
        </p:spPr>
        <p:style>
          <a:lnRef idx="2">
            <a:schemeClr val="accent2"/>
          </a:lnRef>
          <a:fillRef idx="1">
            <a:schemeClr val="lt1"/>
          </a:fillRef>
          <a:effectRef idx="0">
            <a:schemeClr val="accent2"/>
          </a:effectRef>
          <a:fontRef idx="minor">
            <a:schemeClr val="dk1"/>
          </a:fontRef>
        </p:style>
        <p:txBody>
          <a:bodyPr anchor="ctr">
            <a:normAutofit fontScale="97500"/>
          </a:bodyPr>
          <a:lstStyle/>
          <a:p>
            <a:pPr marL="914400" lvl="1" indent="-457200" eaLnBrk="1" hangingPunct="1">
              <a:buFont typeface="Arial" pitchFamily="34" charset="0"/>
              <a:buChar char="•"/>
              <a:defRPr/>
            </a:pPr>
            <a:endParaRPr lang="en-GB" sz="2800" dirty="0"/>
          </a:p>
          <a:p>
            <a:pPr marL="914400" lvl="1" indent="-457200" eaLnBrk="1" hangingPunct="1">
              <a:buFont typeface="Arial" pitchFamily="34" charset="0"/>
              <a:buChar char="•"/>
              <a:defRPr/>
            </a:pPr>
            <a:r>
              <a:rPr lang="en-GB" sz="2800" dirty="0"/>
              <a:t>US Non Profit Organisation</a:t>
            </a:r>
          </a:p>
          <a:p>
            <a:pPr marL="914400" lvl="1" indent="-457200" eaLnBrk="1" hangingPunct="1">
              <a:buFont typeface="Arial" pitchFamily="34" charset="0"/>
              <a:buChar char="•"/>
              <a:defRPr/>
            </a:pPr>
            <a:r>
              <a:rPr lang="en-GB" sz="2800" b="1" dirty="0"/>
              <a:t>Free</a:t>
            </a:r>
            <a:r>
              <a:rPr lang="en-GB" sz="2800" dirty="0"/>
              <a:t> copyright licences to </a:t>
            </a:r>
            <a:r>
              <a:rPr lang="en-GB" sz="2800" b="1" dirty="0"/>
              <a:t>exercise copyright </a:t>
            </a:r>
            <a:r>
              <a:rPr lang="en-GB" sz="2800" dirty="0"/>
              <a:t>to suit the copyright holder  </a:t>
            </a:r>
          </a:p>
          <a:p>
            <a:pPr marL="914400" lvl="1" indent="-457200" eaLnBrk="1" hangingPunct="1">
              <a:buFont typeface="Arial" pitchFamily="34" charset="0"/>
              <a:buChar char="•"/>
              <a:defRPr/>
            </a:pPr>
            <a:r>
              <a:rPr lang="en-GB" sz="2800" dirty="0" smtClean="0">
                <a:sym typeface="Wingdings" pitchFamily="2" charset="2"/>
              </a:rPr>
              <a:t>13 </a:t>
            </a:r>
            <a:r>
              <a:rPr lang="en-GB" sz="2800" dirty="0">
                <a:sym typeface="Wingdings" pitchFamily="2" charset="2"/>
              </a:rPr>
              <a:t>years ago  now in 70+ </a:t>
            </a:r>
            <a:r>
              <a:rPr lang="en-GB" sz="2800" b="1" dirty="0">
                <a:sym typeface="Wingdings" pitchFamily="2" charset="2"/>
              </a:rPr>
              <a:t>jurisdictions</a:t>
            </a:r>
            <a:endParaRPr lang="en-GB" sz="2800" dirty="0">
              <a:sym typeface="Wingdings" pitchFamily="2" charset="2"/>
            </a:endParaRPr>
          </a:p>
          <a:p>
            <a:pPr marL="914400" lvl="1" indent="-457200" eaLnBrk="1" hangingPunct="1">
              <a:buFont typeface="Arial" pitchFamily="34" charset="0"/>
              <a:buChar char="•"/>
              <a:defRPr/>
            </a:pPr>
            <a:r>
              <a:rPr lang="en-GB" sz="2800" dirty="0"/>
              <a:t>Promotes </a:t>
            </a:r>
            <a:r>
              <a:rPr lang="en-GB" sz="2800" b="1" dirty="0"/>
              <a:t>easier sharing</a:t>
            </a:r>
            <a:r>
              <a:rPr lang="en-GB" sz="2800" dirty="0"/>
              <a:t>, </a:t>
            </a:r>
            <a:r>
              <a:rPr lang="en-GB" sz="2800" b="1" dirty="0"/>
              <a:t>innovation</a:t>
            </a:r>
            <a:r>
              <a:rPr lang="en-GB" sz="2800" dirty="0"/>
              <a:t> &amp; </a:t>
            </a:r>
            <a:r>
              <a:rPr lang="en-GB" sz="2800" b="1" dirty="0"/>
              <a:t>creativity</a:t>
            </a:r>
          </a:p>
          <a:p>
            <a:pPr marL="800100" lvl="2" indent="-342900" eaLnBrk="1" hangingPunct="1">
              <a:buFontTx/>
              <a:buChar char="•"/>
              <a:defRPr/>
            </a:pPr>
            <a:r>
              <a:rPr lang="en-US" dirty="0"/>
              <a:t>“</a:t>
            </a:r>
            <a:r>
              <a:rPr lang="en-US" b="1" dirty="0">
                <a:solidFill>
                  <a:srgbClr val="FF0000"/>
                </a:solidFill>
              </a:rPr>
              <a:t>All rights reserved</a:t>
            </a:r>
            <a:r>
              <a:rPr lang="en-US" dirty="0">
                <a:solidFill>
                  <a:srgbClr val="FF0000"/>
                </a:solidFill>
              </a:rPr>
              <a:t>” </a:t>
            </a:r>
            <a:r>
              <a:rPr lang="en-US" dirty="0">
                <a:solidFill>
                  <a:srgbClr val="00B050"/>
                </a:solidFill>
                <a:sym typeface="Wingdings" pitchFamily="2" charset="2"/>
              </a:rPr>
              <a:t></a:t>
            </a:r>
          </a:p>
          <a:p>
            <a:pPr marL="457200" lvl="2" eaLnBrk="1" hangingPunct="1">
              <a:defRPr/>
            </a:pPr>
            <a:r>
              <a:rPr lang="en-US" dirty="0">
                <a:solidFill>
                  <a:srgbClr val="00B050"/>
                </a:solidFill>
                <a:sym typeface="Wingdings" pitchFamily="2" charset="2"/>
              </a:rPr>
              <a:t>				</a:t>
            </a:r>
            <a:r>
              <a:rPr lang="en-US" dirty="0">
                <a:sym typeface="Wingdings" pitchFamily="2" charset="2"/>
              </a:rPr>
              <a:t>“</a:t>
            </a:r>
            <a:r>
              <a:rPr lang="en-US" b="1" dirty="0">
                <a:solidFill>
                  <a:srgbClr val="FFC000"/>
                </a:solidFill>
                <a:sym typeface="Wingdings" pitchFamily="2" charset="2"/>
              </a:rPr>
              <a:t>Some rights reserved</a:t>
            </a:r>
            <a:r>
              <a:rPr lang="en-US" dirty="0">
                <a:sym typeface="Wingdings" pitchFamily="2" charset="2"/>
              </a:rPr>
              <a:t>”</a:t>
            </a:r>
            <a:endParaRPr lang="en-US" dirty="0"/>
          </a:p>
        </p:txBody>
      </p:sp>
      <p:pic>
        <p:nvPicPr>
          <p:cNvPr id="7" name="Picture 1025" descr="http://mirrors.creativecommons.org/presskit/logos/cc.logo.larg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650" y="800100"/>
            <a:ext cx="4224338"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txBox="1">
            <a:spLocks/>
          </p:cNvSpPr>
          <p:nvPr/>
        </p:nvSpPr>
        <p:spPr bwMode="auto">
          <a:xfrm>
            <a:off x="4981575" y="800100"/>
            <a:ext cx="316865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Segoe UI" pitchFamily="34" charset="0"/>
                <a:ea typeface="Segoe UI" pitchFamily="34" charset="0"/>
                <a:cs typeface="Segoe UI" pitchFamily="34" charset="0"/>
              </a:defRPr>
            </a:lvl1pPr>
            <a:lvl2pPr algn="ctr" rtl="0" eaLnBrk="0" fontAlgn="base" hangingPunct="0">
              <a:spcBef>
                <a:spcPct val="0"/>
              </a:spcBef>
              <a:spcAft>
                <a:spcPct val="0"/>
              </a:spcAft>
              <a:defRPr sz="4400">
                <a:solidFill>
                  <a:schemeClr val="tx2"/>
                </a:solidFill>
                <a:latin typeface="Segoe UI" pitchFamily="34" charset="0"/>
                <a:ea typeface="ＭＳ Ｐゴシック" pitchFamily="1" charset="-128"/>
                <a:cs typeface="Segoe UI" pitchFamily="34" charset="0"/>
              </a:defRPr>
            </a:lvl2pPr>
            <a:lvl3pPr algn="ctr" rtl="0" eaLnBrk="0" fontAlgn="base" hangingPunct="0">
              <a:spcBef>
                <a:spcPct val="0"/>
              </a:spcBef>
              <a:spcAft>
                <a:spcPct val="0"/>
              </a:spcAft>
              <a:defRPr sz="4400">
                <a:solidFill>
                  <a:schemeClr val="tx2"/>
                </a:solidFill>
                <a:latin typeface="Segoe UI" pitchFamily="34" charset="0"/>
                <a:ea typeface="ＭＳ Ｐゴシック" pitchFamily="1" charset="-128"/>
                <a:cs typeface="Segoe UI" pitchFamily="34" charset="0"/>
              </a:defRPr>
            </a:lvl3pPr>
            <a:lvl4pPr algn="ctr" rtl="0" eaLnBrk="0" fontAlgn="base" hangingPunct="0">
              <a:spcBef>
                <a:spcPct val="0"/>
              </a:spcBef>
              <a:spcAft>
                <a:spcPct val="0"/>
              </a:spcAft>
              <a:defRPr sz="4400">
                <a:solidFill>
                  <a:schemeClr val="tx2"/>
                </a:solidFill>
                <a:latin typeface="Segoe UI" pitchFamily="34" charset="0"/>
                <a:ea typeface="ＭＳ Ｐゴシック" pitchFamily="1" charset="-128"/>
                <a:cs typeface="Segoe UI" pitchFamily="34" charset="0"/>
              </a:defRPr>
            </a:lvl4pPr>
            <a:lvl5pPr algn="ctr" rtl="0" eaLnBrk="0" fontAlgn="base" hangingPunct="0">
              <a:spcBef>
                <a:spcPct val="0"/>
              </a:spcBef>
              <a:spcAft>
                <a:spcPct val="0"/>
              </a:spcAft>
              <a:defRPr sz="4400">
                <a:solidFill>
                  <a:schemeClr val="tx2"/>
                </a:solidFill>
                <a:latin typeface="Segoe UI" pitchFamily="34" charset="0"/>
                <a:ea typeface="ＭＳ Ｐゴシック" pitchFamily="1" charset="-128"/>
                <a:cs typeface="Segoe UI" pitchFamily="34" charset="0"/>
              </a:defRPr>
            </a:lvl5pPr>
            <a:lvl6pPr marL="457200" algn="ctr" rtl="0" fontAlgn="base">
              <a:spcBef>
                <a:spcPct val="0"/>
              </a:spcBef>
              <a:spcAft>
                <a:spcPct val="0"/>
              </a:spcAft>
              <a:defRPr sz="4400">
                <a:solidFill>
                  <a:schemeClr val="tx2"/>
                </a:solidFill>
                <a:latin typeface="Arial" charset="0"/>
                <a:ea typeface="ＭＳ Ｐゴシック" pitchFamily="1" charset="-128"/>
              </a:defRPr>
            </a:lvl6pPr>
            <a:lvl7pPr marL="914400" algn="ctr" rtl="0" fontAlgn="base">
              <a:spcBef>
                <a:spcPct val="0"/>
              </a:spcBef>
              <a:spcAft>
                <a:spcPct val="0"/>
              </a:spcAft>
              <a:defRPr sz="4400">
                <a:solidFill>
                  <a:schemeClr val="tx2"/>
                </a:solidFill>
                <a:latin typeface="Arial" charset="0"/>
                <a:ea typeface="ＭＳ Ｐゴシック" pitchFamily="1" charset="-128"/>
              </a:defRPr>
            </a:lvl7pPr>
            <a:lvl8pPr marL="1371600" algn="ctr" rtl="0" fontAlgn="base">
              <a:spcBef>
                <a:spcPct val="0"/>
              </a:spcBef>
              <a:spcAft>
                <a:spcPct val="0"/>
              </a:spcAft>
              <a:defRPr sz="4400">
                <a:solidFill>
                  <a:schemeClr val="tx2"/>
                </a:solidFill>
                <a:latin typeface="Arial" charset="0"/>
                <a:ea typeface="ＭＳ Ｐゴシック" pitchFamily="1" charset="-128"/>
              </a:defRPr>
            </a:lvl8pPr>
            <a:lvl9pPr marL="1828800" algn="ctr" rtl="0" fontAlgn="base">
              <a:spcBef>
                <a:spcPct val="0"/>
              </a:spcBef>
              <a:spcAft>
                <a:spcPct val="0"/>
              </a:spcAft>
              <a:defRPr sz="4400">
                <a:solidFill>
                  <a:schemeClr val="tx2"/>
                </a:solidFill>
                <a:latin typeface="Arial" charset="0"/>
                <a:ea typeface="ＭＳ Ｐゴシック" pitchFamily="1" charset="-128"/>
              </a:defRPr>
            </a:lvl9pPr>
          </a:lstStyle>
          <a:p>
            <a:pPr eaLnBrk="1" hangingPunct="1">
              <a:defRPr/>
            </a:pPr>
            <a:r>
              <a:rPr lang="en-GB" b="1" kern="0" dirty="0" smtClean="0"/>
              <a:t>What is it? </a:t>
            </a:r>
          </a:p>
        </p:txBody>
      </p:sp>
      <p:sp>
        <p:nvSpPr>
          <p:cNvPr id="4103" name="Text Box 28"/>
          <p:cNvSpPr txBox="1">
            <a:spLocks noChangeArrowheads="1"/>
          </p:cNvSpPr>
          <p:nvPr/>
        </p:nvSpPr>
        <p:spPr bwMode="auto">
          <a:xfrm>
            <a:off x="0" y="6505575"/>
            <a:ext cx="63198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GB" sz="1000">
                <a:solidFill>
                  <a:schemeClr val="bg1"/>
                </a:solidFill>
              </a:rPr>
              <a:t>Book Stacks, The British Library (1978-97) by Colin St John Wilson CC BY SA (on Flickr) http://bit.ly/14a86bd</a:t>
            </a:r>
            <a:endParaRPr lang="en-US" sz="1000">
              <a:solidFill>
                <a:schemeClr val="bg1"/>
              </a:solidFill>
            </a:endParaRPr>
          </a:p>
        </p:txBody>
      </p:sp>
    </p:spTree>
    <p:custDataLst>
      <p:tags r:id="rId1"/>
    </p:custData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6">
                                            <p:txEl>
                                              <p:pRg st="4" end="4"/>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476250"/>
            <a:ext cx="9144000" cy="5905500"/>
          </a:xfrm>
          <a:prstGeom prst="rect">
            <a:avLst/>
          </a:prstGeom>
          <a:solidFill>
            <a:srgbClr val="FFFFFF">
              <a:alpha val="85000"/>
            </a:srgbClr>
          </a:solidFill>
        </p:spPr>
        <p:txBody>
          <a:bodyPr anchor="ctr">
            <a:normAutofit fontScale="97500"/>
          </a:bodyPr>
          <a:lstStyle/>
          <a:p>
            <a:pPr fontAlgn="auto">
              <a:spcAft>
                <a:spcPts val="0"/>
              </a:spcAft>
              <a:defRPr/>
            </a:pPr>
            <a:endParaRPr lang="en-US" sz="4400" dirty="0">
              <a:latin typeface="+mj-lt"/>
              <a:ea typeface="+mj-ea"/>
              <a:cs typeface="+mj-cs"/>
            </a:endParaRPr>
          </a:p>
        </p:txBody>
      </p:sp>
      <p:pic>
        <p:nvPicPr>
          <p:cNvPr id="5123" name="Picture 1025" descr="http://mirrors.creativecommons.org/presskit/logos/cc.logo.larg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800100"/>
            <a:ext cx="4224337"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itle 1"/>
          <p:cNvSpPr>
            <a:spLocks noGrp="1"/>
          </p:cNvSpPr>
          <p:nvPr>
            <p:ph type="title"/>
          </p:nvPr>
        </p:nvSpPr>
        <p:spPr>
          <a:xfrm>
            <a:off x="4427538" y="765175"/>
            <a:ext cx="4716462" cy="1143000"/>
          </a:xfrm>
        </p:spPr>
        <p:txBody>
          <a:bodyPr/>
          <a:lstStyle/>
          <a:p>
            <a:r>
              <a:rPr lang="en-GB" b="1" smtClean="0">
                <a:solidFill>
                  <a:srgbClr val="FF0000"/>
                </a:solidFill>
              </a:rPr>
              <a:t>What CC is not ...</a:t>
            </a:r>
          </a:p>
        </p:txBody>
      </p:sp>
      <p:sp>
        <p:nvSpPr>
          <p:cNvPr id="5125" name="Content Placeholder 2"/>
          <p:cNvSpPr>
            <a:spLocks noGrp="1"/>
          </p:cNvSpPr>
          <p:nvPr>
            <p:ph idx="1"/>
          </p:nvPr>
        </p:nvSpPr>
        <p:spPr>
          <a:xfrm>
            <a:off x="107950" y="2349500"/>
            <a:ext cx="8928100" cy="3530600"/>
          </a:xfrm>
        </p:spPr>
        <p:txBody>
          <a:bodyPr/>
          <a:lstStyle/>
          <a:p>
            <a:r>
              <a:rPr lang="en-GB" dirty="0" smtClean="0"/>
              <a:t>CC is </a:t>
            </a:r>
            <a:r>
              <a:rPr lang="en-GB" b="1" dirty="0" smtClean="0"/>
              <a:t>not anti copyright </a:t>
            </a:r>
          </a:p>
          <a:p>
            <a:r>
              <a:rPr lang="en-GB" dirty="0" smtClean="0"/>
              <a:t>CC is </a:t>
            </a:r>
            <a:r>
              <a:rPr lang="en-GB" b="1" dirty="0" smtClean="0"/>
              <a:t>not a copyright enforcement </a:t>
            </a:r>
            <a:r>
              <a:rPr lang="en-GB" dirty="0" smtClean="0"/>
              <a:t>or legal </a:t>
            </a:r>
            <a:r>
              <a:rPr lang="en-GB" b="1" dirty="0" smtClean="0"/>
              <a:t>services organisation </a:t>
            </a:r>
          </a:p>
          <a:p>
            <a:r>
              <a:rPr lang="en-GB" dirty="0" smtClean="0"/>
              <a:t>CC does </a:t>
            </a:r>
            <a:r>
              <a:rPr lang="en-GB" b="1" dirty="0" smtClean="0"/>
              <a:t>not store or track your licensed content </a:t>
            </a:r>
          </a:p>
        </p:txBody>
      </p:sp>
      <p:sp>
        <p:nvSpPr>
          <p:cNvPr id="5126" name="Text Box 28"/>
          <p:cNvSpPr txBox="1">
            <a:spLocks noChangeArrowheads="1"/>
          </p:cNvSpPr>
          <p:nvPr/>
        </p:nvSpPr>
        <p:spPr bwMode="auto">
          <a:xfrm>
            <a:off x="-103188" y="6611938"/>
            <a:ext cx="59515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GB" sz="1000">
                <a:solidFill>
                  <a:schemeClr val="bg1"/>
                </a:solidFill>
              </a:rPr>
              <a:t>‘The World Behind You’ by Foxspain CC BY http://www.flickr.com/photos/foxspain/3219577797/sizes/l/</a:t>
            </a:r>
            <a:endParaRPr lang="en-US" sz="1000">
              <a:solidFill>
                <a:schemeClr val="bg1"/>
              </a:solidFill>
            </a:endParaRPr>
          </a:p>
        </p:txBody>
      </p:sp>
    </p:spTree>
    <p:custDataLst>
      <p:tags r:id="rId1"/>
    </p:custData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0" y="0"/>
            <a:ext cx="9163050" cy="836613"/>
          </a:xfrm>
        </p:spPr>
        <p:txBody>
          <a:bodyPr/>
          <a:lstStyle/>
          <a:p>
            <a:r>
              <a:rPr lang="en-GB" sz="4000" b="1" dirty="0"/>
              <a:t>How do the CC licences work?</a:t>
            </a:r>
          </a:p>
        </p:txBody>
      </p:sp>
      <p:pic>
        <p:nvPicPr>
          <p:cNvPr id="4" name="Picture 4" descr="CC-spectru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025" y="1166813"/>
            <a:ext cx="9036050" cy="254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8"/>
          <p:cNvGrpSpPr>
            <a:grpSpLocks/>
          </p:cNvGrpSpPr>
          <p:nvPr/>
        </p:nvGrpSpPr>
        <p:grpSpPr bwMode="auto">
          <a:xfrm>
            <a:off x="103188" y="3716338"/>
            <a:ext cx="2027237" cy="2428875"/>
            <a:chOff x="103932" y="3717032"/>
            <a:chExt cx="2026256" cy="2428724"/>
          </a:xfrm>
        </p:grpSpPr>
        <p:pic>
          <p:nvPicPr>
            <p:cNvPr id="6158" name="Picture 5" descr="http://mirrors.creativecommons.org/presskit/icons/by.larg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932" y="4119500"/>
              <a:ext cx="2026256" cy="2026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9" name="TextBox 1"/>
            <p:cNvSpPr txBox="1">
              <a:spLocks noChangeArrowheads="1"/>
            </p:cNvSpPr>
            <p:nvPr/>
          </p:nvSpPr>
          <p:spPr bwMode="auto">
            <a:xfrm>
              <a:off x="122973" y="3717032"/>
              <a:ext cx="1989761" cy="3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GB" sz="2000" b="1"/>
                <a:t>By - attribution</a:t>
              </a:r>
            </a:p>
          </p:txBody>
        </p:sp>
      </p:grpSp>
      <p:grpSp>
        <p:nvGrpSpPr>
          <p:cNvPr id="3" name="Group 12"/>
          <p:cNvGrpSpPr>
            <a:grpSpLocks/>
          </p:cNvGrpSpPr>
          <p:nvPr/>
        </p:nvGrpSpPr>
        <p:grpSpPr bwMode="auto">
          <a:xfrm>
            <a:off x="2384425" y="3716338"/>
            <a:ext cx="2027238" cy="2428875"/>
            <a:chOff x="2384826" y="3717032"/>
            <a:chExt cx="2026256" cy="2428724"/>
          </a:xfrm>
        </p:grpSpPr>
        <p:pic>
          <p:nvPicPr>
            <p:cNvPr id="6156" name="Picture 9" descr="http://mirrors.creativecommons.org/presskit/icons/sa.larg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84826" y="4119500"/>
              <a:ext cx="2026256" cy="2026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7" name="TextBox 9"/>
            <p:cNvSpPr txBox="1">
              <a:spLocks noChangeArrowheads="1"/>
            </p:cNvSpPr>
            <p:nvPr/>
          </p:nvSpPr>
          <p:spPr bwMode="auto">
            <a:xfrm>
              <a:off x="2670438" y="3717032"/>
              <a:ext cx="1455032" cy="3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GB" sz="2000" b="1"/>
                <a:t>Sharealike</a:t>
              </a:r>
            </a:p>
          </p:txBody>
        </p:sp>
      </p:grpSp>
      <p:grpSp>
        <p:nvGrpSpPr>
          <p:cNvPr id="5" name="Group 13"/>
          <p:cNvGrpSpPr>
            <a:grpSpLocks/>
          </p:cNvGrpSpPr>
          <p:nvPr/>
        </p:nvGrpSpPr>
        <p:grpSpPr bwMode="auto">
          <a:xfrm>
            <a:off x="4708525" y="3716338"/>
            <a:ext cx="2035175" cy="2428875"/>
            <a:chOff x="4708660" y="3717032"/>
            <a:chExt cx="2035051" cy="2428724"/>
          </a:xfrm>
        </p:grpSpPr>
        <p:pic>
          <p:nvPicPr>
            <p:cNvPr id="6154" name="Picture 11" descr="http://mirrors.creativecommons.org/presskit/icons/nd.large.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08660" y="4109825"/>
              <a:ext cx="2035051" cy="2035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5" name="TextBox 10"/>
            <p:cNvSpPr txBox="1">
              <a:spLocks noChangeArrowheads="1"/>
            </p:cNvSpPr>
            <p:nvPr/>
          </p:nvSpPr>
          <p:spPr bwMode="auto">
            <a:xfrm>
              <a:off x="4751520" y="3717032"/>
              <a:ext cx="1949331" cy="3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GB" sz="2000" b="1"/>
                <a:t>No Derivatives</a:t>
              </a:r>
            </a:p>
          </p:txBody>
        </p:sp>
      </p:grpSp>
      <p:grpSp>
        <p:nvGrpSpPr>
          <p:cNvPr id="6" name="Group 14"/>
          <p:cNvGrpSpPr>
            <a:grpSpLocks/>
          </p:cNvGrpSpPr>
          <p:nvPr/>
        </p:nvGrpSpPr>
        <p:grpSpPr bwMode="auto">
          <a:xfrm>
            <a:off x="6937375" y="3716338"/>
            <a:ext cx="2216150" cy="2428875"/>
            <a:chOff x="6937733" y="3717032"/>
            <a:chExt cx="2215876" cy="2428724"/>
          </a:xfrm>
        </p:grpSpPr>
        <p:pic>
          <p:nvPicPr>
            <p:cNvPr id="6152" name="Picture 7" descr="http://mirrors.creativecommons.org/presskit/icons/nc.large.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26078" y="4108156"/>
              <a:ext cx="2037600" cy="203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3" name="TextBox 11"/>
            <p:cNvSpPr txBox="1">
              <a:spLocks noChangeArrowheads="1"/>
            </p:cNvSpPr>
            <p:nvPr/>
          </p:nvSpPr>
          <p:spPr bwMode="auto">
            <a:xfrm>
              <a:off x="6937733" y="3717032"/>
              <a:ext cx="2215876" cy="3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GB" sz="2000" b="1"/>
                <a:t>Non-Commercial</a:t>
              </a:r>
            </a:p>
          </p:txBody>
        </p:sp>
      </p:grpSp>
      <p:sp>
        <p:nvSpPr>
          <p:cNvPr id="7" name="Rectangle 6"/>
          <p:cNvSpPr/>
          <p:nvPr/>
        </p:nvSpPr>
        <p:spPr>
          <a:xfrm>
            <a:off x="119081" y="6576446"/>
            <a:ext cx="3876855" cy="246221"/>
          </a:xfrm>
          <a:prstGeom prst="rect">
            <a:avLst/>
          </a:prstGeom>
        </p:spPr>
        <p:txBody>
          <a:bodyPr wrap="square">
            <a:spAutoFit/>
          </a:bodyPr>
          <a:lstStyle/>
          <a:p>
            <a:r>
              <a:rPr lang="en-GB" sz="1000" dirty="0" smtClean="0">
                <a:hlinkClick r:id="rId9"/>
              </a:rPr>
              <a:t>Creative Commons CC BY : http://creativecommons.org/licenses/</a:t>
            </a:r>
            <a:endParaRPr lang="en-GB" sz="1000" dirty="0"/>
          </a:p>
        </p:txBody>
      </p:sp>
    </p:spTree>
    <p:custDataLst>
      <p:tags r:id="rId1"/>
    </p:custData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500"/>
                                        <p:tgtEl>
                                          <p:spTgt spid="92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rtlCol="0">
            <a:normAutofit fontScale="90000"/>
          </a:bodyPr>
          <a:lstStyle/>
          <a:p>
            <a:pPr eaLnBrk="1" fontAlgn="auto" hangingPunct="1">
              <a:spcAft>
                <a:spcPts val="0"/>
              </a:spcAft>
              <a:defRPr/>
            </a:pPr>
            <a:r>
              <a:rPr lang="en-GB" b="1" dirty="0" smtClean="0"/>
              <a:t>CC0 – Public Domain Dedication &amp; PDM </a:t>
            </a:r>
          </a:p>
        </p:txBody>
      </p:sp>
      <p:sp>
        <p:nvSpPr>
          <p:cNvPr id="11267" name="TextBox 3"/>
          <p:cNvSpPr txBox="1">
            <a:spLocks noChangeArrowheads="1"/>
          </p:cNvSpPr>
          <p:nvPr/>
        </p:nvSpPr>
        <p:spPr bwMode="auto">
          <a:xfrm>
            <a:off x="892175" y="5572125"/>
            <a:ext cx="75612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buFont typeface="Arial" panose="020B0604020202020204" pitchFamily="34" charset="0"/>
              <a:buChar char="•"/>
            </a:pPr>
            <a:r>
              <a:rPr lang="en-GB" altLang="en-US"/>
              <a:t>What is the difference between the two? </a:t>
            </a:r>
          </a:p>
          <a:p>
            <a:pPr>
              <a:buFont typeface="Arial" panose="020B0604020202020204" pitchFamily="34" charset="0"/>
              <a:buChar char="•"/>
            </a:pPr>
            <a:r>
              <a:rPr lang="en-GB" altLang="en-US"/>
              <a:t>How do they work? </a:t>
            </a:r>
          </a:p>
        </p:txBody>
      </p:sp>
      <p:pic>
        <p:nvPicPr>
          <p:cNvPr id="11268" name="Picture 4" descr="cc-zer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396" y="1901609"/>
            <a:ext cx="4320604" cy="1522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5" descr="publicdomain.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24300" y="3573015"/>
            <a:ext cx="4574217" cy="1611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7912277"/>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15888" y="548680"/>
            <a:ext cx="8642350" cy="1143000"/>
          </a:xfrm>
        </p:spPr>
        <p:txBody>
          <a:bodyPr/>
          <a:lstStyle/>
          <a:p>
            <a:r>
              <a:rPr lang="en-GB" sz="4000" b="1" dirty="0"/>
              <a:t>3 layers of licence </a:t>
            </a:r>
          </a:p>
        </p:txBody>
      </p:sp>
      <p:pic>
        <p:nvPicPr>
          <p:cNvPr id="7171"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771800" y="1484784"/>
            <a:ext cx="3648075" cy="4719637"/>
          </a:xfrm>
          <a:prstGeom prst="roundRect">
            <a:avLst>
              <a:gd name="adj" fmla="val 16667"/>
            </a:avLst>
          </a:prstGeom>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172" name="Rectangle 1"/>
          <p:cNvSpPr>
            <a:spLocks noChangeArrowheads="1"/>
          </p:cNvSpPr>
          <p:nvPr/>
        </p:nvSpPr>
        <p:spPr bwMode="auto">
          <a:xfrm>
            <a:off x="115888" y="6453188"/>
            <a:ext cx="457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1000" dirty="0">
                <a:hlinkClick r:id="rId3"/>
              </a:rPr>
              <a:t>Creative Commons CC BY : http://creativecommons.org/licenses/</a:t>
            </a:r>
            <a:endParaRPr lang="en-GB" sz="1000" dirty="0"/>
          </a:p>
        </p:txBody>
      </p:sp>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07950" y="2997200"/>
            <a:ext cx="2519363" cy="473075"/>
          </a:xfrm>
        </p:spPr>
        <p:txBody>
          <a:bodyPr/>
          <a:lstStyle/>
          <a:p>
            <a:r>
              <a:rPr lang="en-GB" sz="3200" b="1" smtClean="0"/>
              <a:t>Choosing the licence you want </a:t>
            </a:r>
          </a:p>
        </p:txBody>
      </p:sp>
      <p:sp>
        <p:nvSpPr>
          <p:cNvPr id="8196" name="Rectangle 1"/>
          <p:cNvSpPr>
            <a:spLocks noChangeArrowheads="1"/>
          </p:cNvSpPr>
          <p:nvPr/>
        </p:nvSpPr>
        <p:spPr bwMode="auto">
          <a:xfrm>
            <a:off x="26988" y="115888"/>
            <a:ext cx="34559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1600">
                <a:hlinkClick r:id="rId3"/>
              </a:rPr>
              <a:t>http://creativecommons.org/choose/</a:t>
            </a:r>
            <a:endParaRPr lang="en-GB" sz="1600"/>
          </a:p>
        </p:txBody>
      </p:sp>
      <p:sp>
        <p:nvSpPr>
          <p:cNvPr id="8197" name="Rectangle 4"/>
          <p:cNvSpPr>
            <a:spLocks noChangeArrowheads="1"/>
          </p:cNvSpPr>
          <p:nvPr/>
        </p:nvSpPr>
        <p:spPr bwMode="auto">
          <a:xfrm>
            <a:off x="115888" y="6342063"/>
            <a:ext cx="2368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1000" dirty="0">
                <a:hlinkClick r:id="rId4"/>
              </a:rPr>
              <a:t>Creative Commons CC BY :</a:t>
            </a:r>
            <a:r>
              <a:rPr lang="en-GB" sz="1000" dirty="0">
                <a:hlinkClick r:id="rId3"/>
              </a:rPr>
              <a:t>http://creativecommons.org/choose/</a:t>
            </a:r>
            <a:endParaRPr lang="en-GB" sz="1000" dirty="0"/>
          </a:p>
        </p:txBody>
      </p:sp>
      <p:pic>
        <p:nvPicPr>
          <p:cNvPr id="3" name="Picture 2"/>
          <p:cNvPicPr>
            <a:picLocks noChangeAspect="1"/>
          </p:cNvPicPr>
          <p:nvPr/>
        </p:nvPicPr>
        <p:blipFill>
          <a:blip r:embed="rId5"/>
          <a:stretch>
            <a:fillRect/>
          </a:stretch>
        </p:blipFill>
        <p:spPr>
          <a:xfrm>
            <a:off x="2555776" y="484113"/>
            <a:ext cx="5909893" cy="571338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250825" y="609600"/>
            <a:ext cx="8642350" cy="1143000"/>
          </a:xfrm>
        </p:spPr>
        <p:txBody>
          <a:bodyPr/>
          <a:lstStyle/>
          <a:p>
            <a:r>
              <a:rPr lang="en-GB" sz="4000" b="1" dirty="0" smtClean="0"/>
              <a:t>Marking your work &amp; Attribution  </a:t>
            </a:r>
          </a:p>
        </p:txBody>
      </p:sp>
      <p:sp>
        <p:nvSpPr>
          <p:cNvPr id="3" name="Content Placeholder 2"/>
          <p:cNvSpPr>
            <a:spLocks noGrp="1"/>
          </p:cNvSpPr>
          <p:nvPr>
            <p:ph idx="1"/>
          </p:nvPr>
        </p:nvSpPr>
        <p:spPr>
          <a:xfrm>
            <a:off x="250825" y="1981200"/>
            <a:ext cx="8642350" cy="4114800"/>
          </a:xfrm>
        </p:spPr>
        <p:txBody>
          <a:bodyPr/>
          <a:lstStyle/>
          <a:p>
            <a:pPr>
              <a:defRPr/>
            </a:pPr>
            <a:r>
              <a:rPr lang="en-GB" sz="2700" b="1" kern="1200" dirty="0">
                <a:solidFill>
                  <a:schemeClr val="dk1"/>
                </a:solidFill>
                <a:latin typeface="+mn-lt"/>
                <a:ea typeface="+mn-ea"/>
                <a:cs typeface="+mn-cs"/>
              </a:rPr>
              <a:t>Credit where it’s due, you can specify </a:t>
            </a:r>
            <a:r>
              <a:rPr lang="en-GB" sz="2700" b="1" kern="1200" dirty="0" smtClean="0">
                <a:solidFill>
                  <a:schemeClr val="dk1"/>
                </a:solidFill>
                <a:latin typeface="+mn-lt"/>
                <a:ea typeface="+mn-ea"/>
                <a:cs typeface="+mn-cs"/>
              </a:rPr>
              <a:t>how, who</a:t>
            </a:r>
            <a:endParaRPr lang="en-GB" sz="2700" b="1" kern="1200" dirty="0">
              <a:solidFill>
                <a:schemeClr val="dk1"/>
              </a:solidFill>
              <a:latin typeface="+mn-lt"/>
              <a:ea typeface="+mn-ea"/>
              <a:cs typeface="+mn-cs"/>
            </a:endParaRPr>
          </a:p>
          <a:p>
            <a:pPr marL="0" indent="0">
              <a:buFontTx/>
              <a:buNone/>
              <a:defRPr/>
            </a:pPr>
            <a:r>
              <a:rPr lang="en-GB" dirty="0" smtClean="0"/>
              <a:t> </a:t>
            </a:r>
          </a:p>
          <a:p>
            <a:pPr marL="0" indent="0">
              <a:buFontTx/>
              <a:buNone/>
              <a:defRPr/>
            </a:pPr>
            <a:r>
              <a:rPr lang="en-GB" dirty="0" smtClean="0"/>
              <a:t> </a:t>
            </a:r>
            <a:endParaRPr lang="en-GB" dirty="0"/>
          </a:p>
        </p:txBody>
      </p:sp>
      <p:sp>
        <p:nvSpPr>
          <p:cNvPr id="2" name="Rectangle 1"/>
          <p:cNvSpPr/>
          <p:nvPr/>
        </p:nvSpPr>
        <p:spPr>
          <a:xfrm>
            <a:off x="4427985" y="6326188"/>
            <a:ext cx="4031804" cy="230832"/>
          </a:xfrm>
          <a:prstGeom prst="rect">
            <a:avLst/>
          </a:prstGeom>
        </p:spPr>
        <p:txBody>
          <a:bodyPr wrap="square">
            <a:spAutoFit/>
          </a:bodyPr>
          <a:lstStyle/>
          <a:p>
            <a:pPr>
              <a:defRPr/>
            </a:pPr>
            <a:r>
              <a:rPr lang="en-GB" sz="900" dirty="0">
                <a:hlinkClick r:id="rId3"/>
              </a:rPr>
              <a:t>Creative Commons CC BY :</a:t>
            </a:r>
            <a:r>
              <a:rPr lang="en-GB" sz="900" dirty="0">
                <a:hlinkClick r:id="rId4"/>
              </a:rPr>
              <a:t>http://creativecommons.org/choose/</a:t>
            </a:r>
            <a:endParaRPr lang="en-GB" sz="900" dirty="0"/>
          </a:p>
        </p:txBody>
      </p:sp>
      <p:pic>
        <p:nvPicPr>
          <p:cNvPr id="11" name="Picture 10"/>
          <p:cNvPicPr>
            <a:picLocks noChangeAspect="1"/>
          </p:cNvPicPr>
          <p:nvPr/>
        </p:nvPicPr>
        <p:blipFill>
          <a:blip r:embed="rId5"/>
          <a:stretch>
            <a:fillRect/>
          </a:stretch>
        </p:blipFill>
        <p:spPr>
          <a:xfrm>
            <a:off x="1619672" y="2884426"/>
            <a:ext cx="6311771" cy="2227684"/>
          </a:xfrm>
          <a:prstGeom prst="rect">
            <a:avLst/>
          </a:prstGeom>
          <a:ln>
            <a:noFill/>
          </a:ln>
          <a:effectLst>
            <a:outerShdw blurRad="190500" algn="tl" rotWithShape="0">
              <a:srgbClr val="000000">
                <a:alpha val="70000"/>
              </a:srgbClr>
            </a:outerShdw>
          </a:effectLst>
        </p:spPr>
      </p:pic>
    </p:spTree>
  </p:cSld>
  <p:clrMapOvr>
    <a:masterClrMapping/>
  </p:clrMapOvr>
  <p:transition spd="slow">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7"/>
</p:tagLst>
</file>

<file path=ppt/tags/tag2.xml><?xml version="1.0" encoding="utf-8"?>
<p:tagLst xmlns:a="http://schemas.openxmlformats.org/drawingml/2006/main" xmlns:r="http://schemas.openxmlformats.org/officeDocument/2006/relationships" xmlns:p="http://schemas.openxmlformats.org/presentationml/2006/main">
  <p:tag name="TIMING" val="|0.6|1.5|0.7|1.1"/>
</p:tagLst>
</file>

<file path=ppt/tags/tag3.xml><?xml version="1.0" encoding="utf-8"?>
<p:tagLst xmlns:a="http://schemas.openxmlformats.org/drawingml/2006/main" xmlns:r="http://schemas.openxmlformats.org/officeDocument/2006/relationships" xmlns:p="http://schemas.openxmlformats.org/presentationml/2006/main">
  <p:tag name="TIMING" val="|0"/>
</p:tagLst>
</file>

<file path=ppt/tags/tag4.xml><?xml version="1.0" encoding="utf-8"?>
<p:tagLst xmlns:a="http://schemas.openxmlformats.org/drawingml/2006/main" xmlns:r="http://schemas.openxmlformats.org/officeDocument/2006/relationships" xmlns:p="http://schemas.openxmlformats.org/presentationml/2006/main">
  <p:tag name="TIMING" val="|12.3|20.5|20.5|40.7|22.4"/>
</p:tagLst>
</file>

<file path=ppt/tags/tag5.xml><?xml version="1.0" encoding="utf-8"?>
<p:tagLst xmlns:a="http://schemas.openxmlformats.org/drawingml/2006/main" xmlns:r="http://schemas.openxmlformats.org/officeDocument/2006/relationships" xmlns:p="http://schemas.openxmlformats.org/presentationml/2006/main">
  <p:tag name="TIMING" val="|0.9"/>
</p:tagLst>
</file>

<file path=ppt/tags/tag6.xml><?xml version="1.0" encoding="utf-8"?>
<p:tagLst xmlns:a="http://schemas.openxmlformats.org/drawingml/2006/main" xmlns:r="http://schemas.openxmlformats.org/officeDocument/2006/relationships" xmlns:p="http://schemas.openxmlformats.org/presentationml/2006/main">
  <p:tag name="TIMING" val="|42.8"/>
</p:tagLst>
</file>

<file path=ppt/tags/tag7.xml><?xml version="1.0" encoding="utf-8"?>
<p:tagLst xmlns:a="http://schemas.openxmlformats.org/drawingml/2006/main" xmlns:r="http://schemas.openxmlformats.org/officeDocument/2006/relationships" xmlns:p="http://schemas.openxmlformats.org/presentationml/2006/main">
  <p:tag name="TIMING" val="|1.4"/>
</p:tagLst>
</file>

<file path=ppt/tags/tag8.xml><?xml version="1.0" encoding="utf-8"?>
<p:tagLst xmlns:a="http://schemas.openxmlformats.org/drawingml/2006/main" xmlns:r="http://schemas.openxmlformats.org/officeDocument/2006/relationships" xmlns:p="http://schemas.openxmlformats.org/presentationml/2006/main">
  <p:tag name="TIMING" val="|0.4"/>
</p:tagLst>
</file>

<file path=ppt/tags/tag9.xml><?xml version="1.0" encoding="utf-8"?>
<p:tagLst xmlns:a="http://schemas.openxmlformats.org/drawingml/2006/main" xmlns:r="http://schemas.openxmlformats.org/officeDocument/2006/relationships" xmlns:p="http://schemas.openxmlformats.org/presentationml/2006/main">
  <p:tag name="TIMING" val="|0.7|2.5"/>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5043</TotalTime>
  <Words>797</Words>
  <Application>Microsoft Office PowerPoint</Application>
  <PresentationFormat>On-screen Show (4:3)</PresentationFormat>
  <Paragraphs>114</Paragraphs>
  <Slides>21</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ＭＳ Ｐゴシック</vt:lpstr>
      <vt:lpstr>ＭＳ Ｐゴシック</vt:lpstr>
      <vt:lpstr>Arial</vt:lpstr>
      <vt:lpstr>Segoe UI</vt:lpstr>
      <vt:lpstr>Wingdings</vt:lpstr>
      <vt:lpstr>Blank Presentation</vt:lpstr>
      <vt:lpstr>    Creative Commons  &amp; Education – Are we there yet?   Joscelyn Upendran  </vt:lpstr>
      <vt:lpstr>PowerPoint Presentation</vt:lpstr>
      <vt:lpstr>PowerPoint Presentation</vt:lpstr>
      <vt:lpstr>What CC is not ...</vt:lpstr>
      <vt:lpstr>How do the CC licences work?</vt:lpstr>
      <vt:lpstr>CC0 – Public Domain Dedication &amp; PDM </vt:lpstr>
      <vt:lpstr>3 layers of licence </vt:lpstr>
      <vt:lpstr>Choosing the licence you want </vt:lpstr>
      <vt:lpstr>Marking your work &amp; Attribution  </vt:lpstr>
      <vt:lpstr>PowerPoint Presentation</vt:lpstr>
      <vt:lpstr>        UK OER Project  £13.5 million over 3 phases April 2009-October 2012 </vt:lpstr>
      <vt:lpstr>PowerPoint Presentation</vt:lpstr>
      <vt:lpstr>Search &amp; Discovery </vt:lpstr>
      <vt:lpstr>PowerPoint Presentation</vt:lpstr>
      <vt:lpstr>PowerPoint Presentation</vt:lpstr>
      <vt:lpstr>PowerPoint Presentation</vt:lpstr>
      <vt:lpstr>PowerPoint Presentation</vt:lpstr>
      <vt:lpstr>PowerPoint Presentation</vt:lpstr>
      <vt:lpstr>Summary </vt:lpstr>
      <vt:lpstr>Links re Qs </vt:lpstr>
      <vt:lpstr>PowerPoint Presentation</vt:lpstr>
    </vt:vector>
  </TitlesOfParts>
  <Company>James Burke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Creative Commons</dc:title>
  <dc:creator>James Burke</dc:creator>
  <cp:lastModifiedBy>Joscelyn Upendran</cp:lastModifiedBy>
  <cp:revision>272</cp:revision>
  <cp:lastPrinted>2010-01-14T11:37:34Z</cp:lastPrinted>
  <dcterms:created xsi:type="dcterms:W3CDTF">2009-08-11T10:09:11Z</dcterms:created>
  <dcterms:modified xsi:type="dcterms:W3CDTF">2015-06-08T20:49:24Z</dcterms:modified>
</cp:coreProperties>
</file>